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96" r:id="rId2"/>
    <p:sldId id="282" r:id="rId3"/>
    <p:sldId id="311" r:id="rId4"/>
    <p:sldId id="292" r:id="rId5"/>
    <p:sldId id="303" r:id="rId6"/>
    <p:sldId id="304" r:id="rId7"/>
    <p:sldId id="338" r:id="rId8"/>
    <p:sldId id="305" r:id="rId9"/>
    <p:sldId id="309" r:id="rId10"/>
    <p:sldId id="306" r:id="rId11"/>
    <p:sldId id="307" r:id="rId12"/>
    <p:sldId id="308" r:id="rId13"/>
    <p:sldId id="310" r:id="rId14"/>
    <p:sldId id="336" r:id="rId15"/>
    <p:sldId id="341" r:id="rId16"/>
    <p:sldId id="345" r:id="rId17"/>
    <p:sldId id="346" r:id="rId18"/>
    <p:sldId id="347" r:id="rId19"/>
    <p:sldId id="348" r:id="rId20"/>
    <p:sldId id="349" r:id="rId21"/>
    <p:sldId id="350" r:id="rId22"/>
    <p:sldId id="351" r:id="rId23"/>
    <p:sldId id="334" r:id="rId24"/>
    <p:sldId id="333" r:id="rId25"/>
    <p:sldId id="319" r:id="rId26"/>
    <p:sldId id="320" r:id="rId27"/>
    <p:sldId id="337" r:id="rId28"/>
    <p:sldId id="321" r:id="rId29"/>
    <p:sldId id="322" r:id="rId30"/>
    <p:sldId id="339" r:id="rId31"/>
    <p:sldId id="323" r:id="rId32"/>
    <p:sldId id="324" r:id="rId33"/>
    <p:sldId id="327" r:id="rId34"/>
    <p:sldId id="326" r:id="rId35"/>
    <p:sldId id="325" r:id="rId36"/>
    <p:sldId id="352" r:id="rId37"/>
    <p:sldId id="335" r:id="rId38"/>
    <p:sldId id="328" r:id="rId39"/>
    <p:sldId id="329" r:id="rId40"/>
    <p:sldId id="330" r:id="rId41"/>
    <p:sldId id="331" r:id="rId42"/>
    <p:sldId id="332" r:id="rId43"/>
    <p:sldId id="354" r:id="rId44"/>
    <p:sldId id="353" r:id="rId45"/>
    <p:sldId id="344" r:id="rId46"/>
    <p:sldId id="340" r:id="rId47"/>
  </p:sldIdLst>
  <p:sldSz cx="9144000" cy="6858000" type="screen4x3"/>
  <p:notesSz cx="6858000" cy="9144000"/>
  <p:custDataLst>
    <p:tags r:id="rId49"/>
  </p:custDataLst>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C2396B-AF1B-4425-9AB7-FD24AB49F9D3}" type="datetimeFigureOut">
              <a:rPr lang="cs-CZ" smtClean="0"/>
              <a:pPr/>
              <a:t>14.6.2015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ED006-CF42-4B33-9C49-3028B7CB9414}" type="slidenum">
              <a:rPr lang="cs-CZ" smtClean="0"/>
              <a:pPr/>
              <a:t>‹#›</a:t>
            </a:fld>
            <a:endParaRPr lang="cs-CZ"/>
          </a:p>
        </p:txBody>
      </p:sp>
    </p:spTree>
    <p:extLst>
      <p:ext uri="{BB962C8B-B14F-4D97-AF65-F5344CB8AC3E}">
        <p14:creationId xmlns:p14="http://schemas.microsoft.com/office/powerpoint/2010/main" xmlns="" val="1167992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fi.muni.cz/~hrebicek/"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lnSpcReduction="20000"/>
          </a:bodyPr>
          <a:lstStyle/>
          <a:p>
            <a:pPr lvl="1"/>
            <a:r>
              <a:rPr lang="cs-CZ" sz="1200" kern="1200" dirty="0" smtClean="0">
                <a:solidFill>
                  <a:schemeClr val="tx1"/>
                </a:solidFill>
                <a:latin typeface="+mn-lt"/>
                <a:ea typeface="+mn-ea"/>
                <a:cs typeface="+mn-cs"/>
              </a:rPr>
              <a:t>Administrativní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 Tento typ je určen k vyřizování běžné, každodenní agendy. Zajišťuje rutinní administrativní činnosti. Jedná se zejména o procesy, které jsou jednoduché, často se opakují, podléhají občasným změnám a jsou dobře strukturovatelné. Jejich účastníky jsou téměř všichni zaměstnanci společnosti. Např. vystavení objednávky, sledování výdajů, vyřízení reklamace, registrace vozidla apod. Účastníci tohoto typu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jsou příležitostní, to znamená, že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není jejich hlavní pracovní náplní.</a:t>
            </a:r>
            <a:endParaRPr lang="cs-CZ" sz="1100" kern="1200" dirty="0" smtClean="0">
              <a:solidFill>
                <a:schemeClr val="tx1"/>
              </a:solidFill>
              <a:latin typeface="+mn-lt"/>
              <a:ea typeface="+mn-ea"/>
              <a:cs typeface="+mn-cs"/>
            </a:endParaRPr>
          </a:p>
          <a:p>
            <a:pPr lvl="1"/>
            <a:r>
              <a:rPr lang="cs-CZ" sz="1200" kern="1200" dirty="0" smtClean="0">
                <a:solidFill>
                  <a:schemeClr val="tx1"/>
                </a:solidFill>
                <a:latin typeface="+mn-lt"/>
                <a:ea typeface="+mn-ea"/>
                <a:cs typeface="+mn-cs"/>
              </a:rPr>
              <a:t>Produkční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 Podporuje podnikové procesy, které vytvářejí přidanou hodnotu k finálnímu produktu, a na nichž závisí spokojenost zákazníka. Tyto procesy jsou stejně jako administrativní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dobře strukturovatelné, jen jejich struktura může být relativně složitá. Výskyt takových procesů je častý a zaměstnanci jim věnují většinu své pracovní doby. Např. vyřizování nahlášených poruch, žádost o poskytnutí úvěru apod.</a:t>
            </a:r>
            <a:endParaRPr lang="cs-CZ" sz="1100" kern="1200" dirty="0" smtClean="0">
              <a:solidFill>
                <a:schemeClr val="tx1"/>
              </a:solidFill>
              <a:latin typeface="+mn-lt"/>
              <a:ea typeface="+mn-ea"/>
              <a:cs typeface="+mn-cs"/>
            </a:endParaRPr>
          </a:p>
          <a:p>
            <a:pPr lvl="1"/>
            <a:r>
              <a:rPr lang="cs-CZ" sz="1200" kern="1200" dirty="0" err="1" smtClean="0">
                <a:solidFill>
                  <a:schemeClr val="tx1"/>
                </a:solidFill>
                <a:latin typeface="+mn-lt"/>
                <a:ea typeface="+mn-ea"/>
                <a:cs typeface="+mn-cs"/>
              </a:rPr>
              <a:t>Kolaborativní</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 Základem tohoto typu je především týmová spolupráce. Obvykle obsahují opakovaný cyklus několika iterací téhož kroku, a to až do dosažení nějaké formy souhlasu. Jedná se tedy o dynamický proces, na jehož výstupu očekáváme dokument, na kterém spolupracuje několik uživatelů, a který prochází různými cykly schvalování. Např. tvorba dokumentace, zpracování kupní smlouvy, tvorba propagačních materiálů apod. S tímto typem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pracují většinou tvůrčí pracovníci, což znamená, že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musí být pružné, aby tvůrčí pracovníci mohli využívat i nepředdefinované cesty.</a:t>
            </a:r>
            <a:endParaRPr lang="cs-CZ" sz="11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Ad-hoc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 Jedná se o procesy, jejichž průběh není předem znám (procesy nejsou standardizovány, jsou jedinečné a definují se až v okamžiku vzniku). Podobají se administrativním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s tím rozdílem, že se zaměřují na zpracování odchylek od standardu. Celý proces je unikátní, ale účastníci dělají řadu podobných a opakovatelných operací. Např. dotaz zákazníka, zpracování výroční zprávy, vyřízení nestandardní reklamace, </a:t>
            </a:r>
            <a:r>
              <a:rPr lang="cs-CZ" sz="1200" kern="1200" dirty="0" err="1" smtClean="0">
                <a:solidFill>
                  <a:schemeClr val="tx1"/>
                </a:solidFill>
                <a:latin typeface="+mn-lt"/>
                <a:ea typeface="+mn-ea"/>
                <a:cs typeface="+mn-cs"/>
              </a:rPr>
              <a:t>apod</a:t>
            </a:r>
            <a:endParaRPr lang="cs-CZ" dirty="0"/>
          </a:p>
        </p:txBody>
      </p:sp>
      <p:sp>
        <p:nvSpPr>
          <p:cNvPr id="4" name="Zástupný symbol pro číslo snímku 3"/>
          <p:cNvSpPr>
            <a:spLocks noGrp="1"/>
          </p:cNvSpPr>
          <p:nvPr>
            <p:ph type="sldNum" sz="quarter" idx="10"/>
          </p:nvPr>
        </p:nvSpPr>
        <p:spPr/>
        <p:txBody>
          <a:bodyPr/>
          <a:lstStyle/>
          <a:p>
            <a:fld id="{817ED006-CF42-4B33-9C49-3028B7CB9414}" type="slidenum">
              <a:rPr lang="cs-CZ" smtClean="0"/>
              <a:pPr/>
              <a:t>18</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dirty="0" smtClean="0">
                <a:solidFill>
                  <a:schemeClr val="tx1"/>
                </a:solidFill>
                <a:latin typeface="+mn-lt"/>
                <a:ea typeface="+mn-ea"/>
                <a:cs typeface="+mn-cs"/>
              </a:rPr>
              <a:t>standard </a:t>
            </a:r>
            <a:r>
              <a:rPr lang="cs-CZ" sz="1200" kern="1200" dirty="0" err="1" smtClean="0">
                <a:solidFill>
                  <a:schemeClr val="tx1"/>
                </a:solidFill>
                <a:latin typeface="+mn-lt"/>
                <a:ea typeface="+mn-ea"/>
                <a:cs typeface="+mn-cs"/>
              </a:rPr>
              <a:t>Workflow</a:t>
            </a:r>
            <a:r>
              <a:rPr lang="cs-CZ" sz="1200" kern="1200" dirty="0" smtClean="0">
                <a:solidFill>
                  <a:schemeClr val="tx1"/>
                </a:solidFill>
                <a:latin typeface="+mn-lt"/>
                <a:ea typeface="+mn-ea"/>
                <a:cs typeface="+mn-cs"/>
              </a:rPr>
              <a:t> Management </a:t>
            </a:r>
            <a:r>
              <a:rPr lang="cs-CZ" sz="1200" kern="1200" dirty="0" err="1" smtClean="0">
                <a:solidFill>
                  <a:schemeClr val="tx1"/>
                </a:solidFill>
                <a:latin typeface="+mn-lt"/>
                <a:ea typeface="+mn-ea"/>
                <a:cs typeface="+mn-cs"/>
              </a:rPr>
              <a:t>Coalition</a:t>
            </a:r>
            <a:endParaRPr lang="cs-CZ"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u="sng" kern="1200" cap="all" dirty="0" smtClean="0">
                <a:solidFill>
                  <a:schemeClr val="tx1"/>
                </a:solidFill>
                <a:latin typeface="+mn-lt"/>
                <a:ea typeface="+mn-ea"/>
                <a:cs typeface="+mn-cs"/>
              </a:rPr>
              <a:t>Hřebíček</a:t>
            </a:r>
            <a:r>
              <a:rPr lang="cs-CZ" sz="1200" kern="1200" dirty="0" smtClean="0">
                <a:solidFill>
                  <a:schemeClr val="tx1"/>
                </a:solidFill>
                <a:latin typeface="+mn-lt"/>
                <a:ea typeface="+mn-ea"/>
                <a:cs typeface="+mn-cs"/>
              </a:rPr>
              <a:t>, Jiří; RÁČEK, Jaroslav: </a:t>
            </a:r>
            <a:r>
              <a:rPr lang="cs-CZ" sz="1200" i="1" kern="1200" dirty="0" smtClean="0">
                <a:solidFill>
                  <a:schemeClr val="tx1"/>
                </a:solidFill>
                <a:latin typeface="+mn-lt"/>
                <a:ea typeface="+mn-ea"/>
                <a:cs typeface="+mn-cs"/>
              </a:rPr>
              <a:t>Systémy integrovaného managementu: Elektronický učební text předmětu PA088</a:t>
            </a:r>
            <a:r>
              <a:rPr lang="cs-CZ" sz="1200" kern="1200" dirty="0" smtClean="0">
                <a:solidFill>
                  <a:schemeClr val="tx1"/>
                </a:solidFill>
                <a:latin typeface="+mn-lt"/>
                <a:ea typeface="+mn-ea"/>
                <a:cs typeface="+mn-cs"/>
              </a:rPr>
              <a:t>. Fakulta informatiky Masarykovy university v Brně 2006 [cit. 2013-12-01]. Dostupné NA WWW: &lt; </a:t>
            </a:r>
            <a:r>
              <a:rPr lang="cs-CZ" sz="1200" u="sng" kern="1200" dirty="0" smtClean="0">
                <a:solidFill>
                  <a:schemeClr val="tx1"/>
                </a:solidFill>
                <a:latin typeface="+mn-lt"/>
                <a:ea typeface="+mn-ea"/>
                <a:cs typeface="+mn-cs"/>
                <a:hlinkClick r:id="rId3"/>
              </a:rPr>
              <a:t>http://www.</a:t>
            </a:r>
            <a:r>
              <a:rPr lang="cs-CZ" sz="1200" u="sng" kern="1200" dirty="0" err="1" smtClean="0">
                <a:solidFill>
                  <a:schemeClr val="tx1"/>
                </a:solidFill>
                <a:latin typeface="+mn-lt"/>
                <a:ea typeface="+mn-ea"/>
                <a:cs typeface="+mn-cs"/>
                <a:hlinkClick r:id="rId3"/>
              </a:rPr>
              <a:t>fi.muni.cz</a:t>
            </a:r>
            <a:r>
              <a:rPr lang="cs-CZ" sz="1200" u="sng" kern="1200" dirty="0" smtClean="0">
                <a:solidFill>
                  <a:schemeClr val="tx1"/>
                </a:solidFill>
                <a:latin typeface="+mn-lt"/>
                <a:ea typeface="+mn-ea"/>
                <a:cs typeface="+mn-cs"/>
                <a:hlinkClick r:id="rId3"/>
              </a:rPr>
              <a:t>/~</a:t>
            </a:r>
            <a:r>
              <a:rPr lang="cs-CZ" sz="1200" u="sng" kern="1200" dirty="0" err="1" smtClean="0">
                <a:solidFill>
                  <a:schemeClr val="tx1"/>
                </a:solidFill>
                <a:latin typeface="+mn-lt"/>
                <a:ea typeface="+mn-ea"/>
                <a:cs typeface="+mn-cs"/>
                <a:hlinkClick r:id="rId3"/>
              </a:rPr>
              <a:t>hrebicek</a:t>
            </a:r>
            <a:r>
              <a:rPr lang="cs-CZ" sz="1200" u="sng" kern="1200" smtClean="0">
                <a:solidFill>
                  <a:schemeClr val="tx1"/>
                </a:solidFill>
                <a:latin typeface="+mn-lt"/>
                <a:ea typeface="+mn-ea"/>
                <a:cs typeface="+mn-cs"/>
                <a:hlinkClick r:id="rId3"/>
              </a:rPr>
              <a:t>/</a:t>
            </a:r>
            <a:r>
              <a:rPr lang="cs-CZ" sz="1200" kern="1200" smtClean="0">
                <a:solidFill>
                  <a:schemeClr val="tx1"/>
                </a:solidFill>
                <a:latin typeface="+mn-lt"/>
                <a:ea typeface="+mn-ea"/>
                <a:cs typeface="+mn-cs"/>
              </a:rPr>
              <a:t>&gt;</a:t>
            </a:r>
          </a:p>
          <a:p>
            <a:endParaRPr lang="cs-CZ"/>
          </a:p>
        </p:txBody>
      </p:sp>
      <p:sp>
        <p:nvSpPr>
          <p:cNvPr id="4" name="Zástupný symbol pro číslo snímku 3"/>
          <p:cNvSpPr>
            <a:spLocks noGrp="1"/>
          </p:cNvSpPr>
          <p:nvPr>
            <p:ph type="sldNum" sz="quarter" idx="10"/>
          </p:nvPr>
        </p:nvSpPr>
        <p:spPr/>
        <p:txBody>
          <a:bodyPr/>
          <a:lstStyle/>
          <a:p>
            <a:fld id="{817ED006-CF42-4B33-9C49-3028B7CB9414}" type="slidenum">
              <a:rPr lang="cs-CZ" smtClean="0"/>
              <a:pPr/>
              <a:t>22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17ED006-CF42-4B33-9C49-3028B7CB9414}" type="slidenum">
              <a:rPr lang="cs-CZ" smtClean="0"/>
              <a:pPr/>
              <a:t>27</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http://www.</a:t>
            </a:r>
            <a:r>
              <a:rPr lang="cs-CZ" dirty="0" err="1" smtClean="0"/>
              <a:t>cpp.edu</a:t>
            </a:r>
            <a:r>
              <a:rPr lang="cs-CZ" dirty="0" smtClean="0"/>
              <a:t>/~</a:t>
            </a:r>
            <a:r>
              <a:rPr lang="cs-CZ" dirty="0" err="1" smtClean="0"/>
              <a:t>wcweber</a:t>
            </a:r>
            <a:r>
              <a:rPr lang="cs-CZ" dirty="0" smtClean="0"/>
              <a:t>/301/301slide/ch10301/sld003.htm</a:t>
            </a:r>
            <a:endParaRPr lang="cs-CZ" dirty="0"/>
          </a:p>
        </p:txBody>
      </p:sp>
      <p:sp>
        <p:nvSpPr>
          <p:cNvPr id="4" name="Zástupný symbol pro číslo snímku 3"/>
          <p:cNvSpPr>
            <a:spLocks noGrp="1"/>
          </p:cNvSpPr>
          <p:nvPr>
            <p:ph type="sldNum" sz="quarter" idx="10"/>
          </p:nvPr>
        </p:nvSpPr>
        <p:spPr/>
        <p:txBody>
          <a:bodyPr/>
          <a:lstStyle/>
          <a:p>
            <a:fld id="{A8B27388-045F-419A-9F5E-E4F0E69A4B5A}" type="slidenum">
              <a:rPr lang="cs-CZ" smtClean="0"/>
              <a:pPr/>
              <a:t>43</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AA22D4F-032B-4B26-8F7B-3774C5A5869C}"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0A31C37-E159-42AD-B6C3-C481024C0E2C}"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9DFE3518-3486-4F36-A4EB-EF73F0DEA5B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9250ED11-7C8C-4204-9E02-0BCF708E1B9F}"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AE2EFDA-1BC0-431D-BFE2-AC8C46D56A6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EC4DA402-3424-485E-8AA2-3111D3AA069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664C8FEF-6D68-4F81-8F13-705CCFBA51A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5B3EF328-CF30-4490-AD28-44EDE4F39150}"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492B28F4-EF20-4269-A4D7-3E62A1E2E2AB}"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CB801890-49FB-49E9-886E-64A5FDDB4E54}"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91863E9B-02D5-4DBB-B873-2DE2BB2468F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184675-B38D-4631-BBBB-AB0DC3739DE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roman.danel@vsb.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systemonline.cz/prehled-informacnich-systemu/eam-systemy/" TargetMode="External"/><Relationship Id="rId2" Type="http://schemas.openxmlformats.org/officeDocument/2006/relationships/hyperlink" Target="http://www.systemonline.cz/" TargetMode="External"/><Relationship Id="rId1" Type="http://schemas.openxmlformats.org/officeDocument/2006/relationships/slideLayout" Target="../slideLayouts/slideLayout2.xml"/><Relationship Id="rId4" Type="http://schemas.openxmlformats.org/officeDocument/2006/relationships/hyperlink" Target="http://www.podnikovysystem.sk/podnikove-systemy/podnikove-systemy-eam-enterprise-asset-manage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571500" y="785813"/>
            <a:ext cx="8072438" cy="1470025"/>
          </a:xfrm>
        </p:spPr>
        <p:txBody>
          <a:bodyPr/>
          <a:lstStyle/>
          <a:p>
            <a:r>
              <a:rPr lang="cs-CZ" dirty="0" smtClean="0">
                <a:solidFill>
                  <a:srgbClr val="006B5A"/>
                </a:solidFill>
              </a:rPr>
              <a:t>Informační systémy</a:t>
            </a:r>
            <a:br>
              <a:rPr lang="cs-CZ" dirty="0" smtClean="0">
                <a:solidFill>
                  <a:srgbClr val="006B5A"/>
                </a:solidFill>
              </a:rPr>
            </a:br>
            <a:r>
              <a:rPr lang="cs-CZ" dirty="0" smtClean="0">
                <a:solidFill>
                  <a:srgbClr val="006B5A"/>
                </a:solidFill>
              </a:rPr>
              <a:t>ECM, EAM, HRM, SCM</a:t>
            </a:r>
          </a:p>
        </p:txBody>
      </p:sp>
      <p:sp>
        <p:nvSpPr>
          <p:cNvPr id="2051" name="Podnadpis 2"/>
          <p:cNvSpPr>
            <a:spLocks noGrp="1"/>
          </p:cNvSpPr>
          <p:nvPr>
            <p:ph type="subTitle" idx="1"/>
          </p:nvPr>
        </p:nvSpPr>
        <p:spPr/>
        <p:txBody>
          <a:bodyPr/>
          <a:lstStyle/>
          <a:p>
            <a:r>
              <a:rPr lang="cs-CZ" dirty="0" smtClean="0"/>
              <a:t>Ing. Roman Danel, Ph.D.</a:t>
            </a:r>
          </a:p>
          <a:p>
            <a:r>
              <a:rPr lang="cs-CZ" sz="1900" dirty="0" smtClean="0">
                <a:hlinkClick r:id="rId2"/>
              </a:rPr>
              <a:t>roman.danel@vsb.cz</a:t>
            </a:r>
            <a:endParaRPr lang="cs-CZ" sz="1900" dirty="0" smtClean="0"/>
          </a:p>
          <a:p>
            <a:r>
              <a:rPr lang="cs-CZ" sz="1800" dirty="0" smtClean="0">
                <a:solidFill>
                  <a:srgbClr val="006B5A"/>
                </a:solidFill>
              </a:rPr>
              <a:t>Institut ekonomiky a systémů řízení</a:t>
            </a:r>
          </a:p>
          <a:p>
            <a:r>
              <a:rPr lang="cs-CZ" sz="1800" dirty="0" smtClean="0">
                <a:solidFill>
                  <a:srgbClr val="006B5A"/>
                </a:solidFill>
              </a:rPr>
              <a:t>Hornicko–geologická fakulta</a:t>
            </a:r>
          </a:p>
        </p:txBody>
      </p:sp>
      <p:pic>
        <p:nvPicPr>
          <p:cNvPr id="2052" name="Obrázek 3" descr="LogoHGF.jpg"/>
          <p:cNvPicPr>
            <a:picLocks noChangeAspect="1"/>
          </p:cNvPicPr>
          <p:nvPr/>
        </p:nvPicPr>
        <p:blipFill>
          <a:blip r:embed="rId3" cstate="print"/>
          <a:srcRect/>
          <a:stretch>
            <a:fillRect/>
          </a:stretch>
        </p:blipFill>
        <p:spPr bwMode="auto">
          <a:xfrm>
            <a:off x="3857625" y="2286000"/>
            <a:ext cx="1243013" cy="1428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Scanování</a:t>
            </a:r>
            <a:r>
              <a:rPr lang="cs-CZ" dirty="0" smtClean="0"/>
              <a:t> - technologie</a:t>
            </a:r>
            <a:endParaRPr lang="cs-CZ" dirty="0"/>
          </a:p>
        </p:txBody>
      </p:sp>
      <p:sp>
        <p:nvSpPr>
          <p:cNvPr id="3" name="Zástupný symbol pro obsah 2"/>
          <p:cNvSpPr>
            <a:spLocks noGrp="1"/>
          </p:cNvSpPr>
          <p:nvPr>
            <p:ph idx="1"/>
          </p:nvPr>
        </p:nvSpPr>
        <p:spPr/>
        <p:txBody>
          <a:bodyPr/>
          <a:lstStyle/>
          <a:p>
            <a:r>
              <a:rPr lang="cs-CZ" dirty="0" smtClean="0"/>
              <a:t>Snímací prvek – CCD, CIS</a:t>
            </a:r>
          </a:p>
          <a:p>
            <a:r>
              <a:rPr lang="cs-CZ" dirty="0" smtClean="0"/>
              <a:t>Rozpoznání znaků</a:t>
            </a:r>
          </a:p>
          <a:p>
            <a:pPr lvl="1"/>
            <a:r>
              <a:rPr lang="cs-CZ" dirty="0" smtClean="0"/>
              <a:t>OCR</a:t>
            </a:r>
          </a:p>
          <a:p>
            <a:pPr lvl="1"/>
            <a:r>
              <a:rPr lang="cs-CZ" dirty="0" smtClean="0"/>
              <a:t>ICR (</a:t>
            </a:r>
            <a:r>
              <a:rPr lang="en-US" dirty="0" smtClean="0"/>
              <a:t>Intelligent Character Recognition) </a:t>
            </a:r>
            <a:r>
              <a:rPr lang="cs-CZ" dirty="0" smtClean="0"/>
              <a:t> - rukou psané písmo</a:t>
            </a:r>
          </a:p>
          <a:p>
            <a:pPr lvl="1"/>
            <a:r>
              <a:rPr lang="cs-CZ" dirty="0" smtClean="0"/>
              <a:t>OMR (</a:t>
            </a:r>
            <a:r>
              <a:rPr lang="cs-CZ" dirty="0" err="1" smtClean="0"/>
              <a:t>Optical</a:t>
            </a:r>
            <a:r>
              <a:rPr lang="cs-CZ" dirty="0" smtClean="0"/>
              <a:t> </a:t>
            </a:r>
            <a:r>
              <a:rPr lang="cs-CZ" dirty="0" err="1" smtClean="0"/>
              <a:t>Mark</a:t>
            </a:r>
            <a:r>
              <a:rPr lang="cs-CZ" dirty="0" smtClean="0"/>
              <a:t> </a:t>
            </a:r>
            <a:r>
              <a:rPr lang="cs-CZ" dirty="0" err="1" smtClean="0"/>
              <a:t>Reading</a:t>
            </a:r>
            <a:r>
              <a:rPr lang="cs-CZ" dirty="0" smtClean="0"/>
              <a:t>)  - políčka do formuláře</a:t>
            </a:r>
          </a:p>
          <a:p>
            <a:pPr lvl="1"/>
            <a:r>
              <a:rPr lang="cs-CZ" dirty="0" smtClean="0"/>
              <a:t>BCR (Bar </a:t>
            </a:r>
            <a:r>
              <a:rPr lang="cs-CZ" dirty="0" err="1" smtClean="0"/>
              <a:t>Code</a:t>
            </a:r>
            <a:r>
              <a:rPr lang="cs-CZ" dirty="0" smtClean="0"/>
              <a:t> </a:t>
            </a:r>
            <a:r>
              <a:rPr lang="cs-CZ" dirty="0" err="1" smtClean="0"/>
              <a:t>Reading</a:t>
            </a:r>
            <a:r>
              <a:rPr lang="cs-CZ" dirty="0" smtClean="0"/>
              <a:t>)</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DMS</a:t>
            </a:r>
            <a:endParaRPr lang="cs-CZ" dirty="0"/>
          </a:p>
        </p:txBody>
      </p:sp>
      <p:sp>
        <p:nvSpPr>
          <p:cNvPr id="3" name="Zástupný symbol pro obsah 2"/>
          <p:cNvSpPr>
            <a:spLocks noGrp="1"/>
          </p:cNvSpPr>
          <p:nvPr>
            <p:ph idx="1"/>
          </p:nvPr>
        </p:nvSpPr>
        <p:spPr/>
        <p:txBody>
          <a:bodyPr/>
          <a:lstStyle/>
          <a:p>
            <a:pPr>
              <a:buNone/>
            </a:pPr>
            <a:r>
              <a:rPr lang="cs-CZ" dirty="0" smtClean="0"/>
              <a:t>DMS = </a:t>
            </a:r>
            <a:r>
              <a:rPr lang="cs-CZ" dirty="0" err="1" smtClean="0"/>
              <a:t>Document</a:t>
            </a:r>
            <a:r>
              <a:rPr lang="cs-CZ" dirty="0" smtClean="0"/>
              <a:t> Management Systém</a:t>
            </a:r>
          </a:p>
          <a:p>
            <a:r>
              <a:rPr lang="cs-CZ" dirty="0" smtClean="0"/>
              <a:t>Součást ECM systémů</a:t>
            </a:r>
          </a:p>
          <a:p>
            <a:r>
              <a:rPr lang="cs-CZ" dirty="0" smtClean="0"/>
              <a:t>vytvoření, úprava, schvalování a používání digitálních dokumentů</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Oběh dokumentů</a:t>
            </a:r>
            <a:endParaRPr lang="cs-CZ" dirty="0"/>
          </a:p>
        </p:txBody>
      </p:sp>
      <p:sp>
        <p:nvSpPr>
          <p:cNvPr id="3" name="Zástupný symbol pro obsah 2"/>
          <p:cNvSpPr>
            <a:spLocks noGrp="1"/>
          </p:cNvSpPr>
          <p:nvPr>
            <p:ph idx="1"/>
          </p:nvPr>
        </p:nvSpPr>
        <p:spPr/>
        <p:txBody>
          <a:bodyPr/>
          <a:lstStyle/>
          <a:p>
            <a:r>
              <a:rPr lang="cs-CZ" dirty="0" smtClean="0"/>
              <a:t>UML</a:t>
            </a:r>
          </a:p>
          <a:p>
            <a:r>
              <a:rPr lang="cs-CZ" dirty="0" err="1" smtClean="0"/>
              <a:t>Bussiness</a:t>
            </a:r>
            <a:r>
              <a:rPr lang="cs-CZ" dirty="0" smtClean="0"/>
              <a:t> </a:t>
            </a:r>
            <a:r>
              <a:rPr lang="cs-CZ" dirty="0" err="1" smtClean="0"/>
              <a:t>Process</a:t>
            </a:r>
            <a:r>
              <a:rPr lang="cs-CZ" dirty="0" smtClean="0"/>
              <a:t> </a:t>
            </a:r>
            <a:r>
              <a:rPr lang="cs-CZ" dirty="0" err="1" smtClean="0"/>
              <a:t>Managment</a:t>
            </a:r>
            <a:r>
              <a:rPr lang="cs-CZ" dirty="0" smtClean="0"/>
              <a:t> </a:t>
            </a:r>
            <a:r>
              <a:rPr lang="cs-CZ" dirty="0" err="1" smtClean="0"/>
              <a:t>Notation</a:t>
            </a:r>
            <a:r>
              <a:rPr lang="cs-CZ" dirty="0" smtClean="0"/>
              <a:t> (BPMN) </a:t>
            </a:r>
          </a:p>
          <a:p>
            <a:r>
              <a:rPr lang="cs-CZ" dirty="0" smtClean="0"/>
              <a:t>Java </a:t>
            </a:r>
            <a:r>
              <a:rPr lang="cs-CZ" dirty="0" err="1" smtClean="0"/>
              <a:t>Process</a:t>
            </a:r>
            <a:r>
              <a:rPr lang="cs-CZ" dirty="0" smtClean="0"/>
              <a:t> </a:t>
            </a:r>
            <a:r>
              <a:rPr lang="cs-CZ" dirty="0" err="1" smtClean="0"/>
              <a:t>Definition</a:t>
            </a:r>
            <a:r>
              <a:rPr lang="cs-CZ" dirty="0" smtClean="0"/>
              <a:t> </a:t>
            </a:r>
            <a:r>
              <a:rPr lang="cs-CZ" dirty="0" err="1" smtClean="0"/>
              <a:t>Language</a:t>
            </a:r>
            <a:r>
              <a:rPr lang="cs-CZ" dirty="0" smtClean="0"/>
              <a:t> (</a:t>
            </a:r>
            <a:r>
              <a:rPr lang="cs-CZ" dirty="0" err="1" smtClean="0"/>
              <a:t>jPDL</a:t>
            </a:r>
            <a:r>
              <a:rPr lang="cs-CZ" dirty="0" smtClean="0"/>
              <a:t>)  </a:t>
            </a:r>
            <a:r>
              <a:rPr lang="cs-CZ" sz="2400" dirty="0" smtClean="0"/>
              <a:t>programovací jazyk pro definování </a:t>
            </a:r>
            <a:r>
              <a:rPr lang="cs-CZ" sz="2400" dirty="0" err="1" smtClean="0"/>
              <a:t>bussines</a:t>
            </a:r>
            <a:r>
              <a:rPr lang="cs-CZ" sz="2400" dirty="0" smtClean="0"/>
              <a:t> procesů </a:t>
            </a:r>
          </a:p>
          <a:p>
            <a:r>
              <a:rPr lang="cs-CZ" dirty="0" err="1" smtClean="0"/>
              <a:t>Workflow</a:t>
            </a:r>
            <a:r>
              <a:rPr lang="cs-CZ" dirty="0" smtClean="0"/>
              <a:t> dokumentů</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Účel DMS</a:t>
            </a:r>
            <a:endParaRPr lang="cs-CZ" dirty="0"/>
          </a:p>
        </p:txBody>
      </p:sp>
      <p:sp>
        <p:nvSpPr>
          <p:cNvPr id="3" name="Zástupný symbol pro obsah 2"/>
          <p:cNvSpPr>
            <a:spLocks noGrp="1"/>
          </p:cNvSpPr>
          <p:nvPr>
            <p:ph idx="1"/>
          </p:nvPr>
        </p:nvSpPr>
        <p:spPr/>
        <p:txBody>
          <a:bodyPr/>
          <a:lstStyle/>
          <a:p>
            <a:r>
              <a:rPr lang="cs-CZ" dirty="0" smtClean="0"/>
              <a:t>Kde a pod jakým jménem je dokument uložen</a:t>
            </a:r>
          </a:p>
          <a:p>
            <a:r>
              <a:rPr lang="cs-CZ" dirty="0" smtClean="0"/>
              <a:t>Kdo je jeho autorem</a:t>
            </a:r>
          </a:p>
          <a:p>
            <a:r>
              <a:rPr lang="cs-CZ" dirty="0" smtClean="0"/>
              <a:t>Kolik verzí tohoto dokumentu existuje</a:t>
            </a:r>
          </a:p>
          <a:p>
            <a:r>
              <a:rPr lang="cs-CZ" dirty="0" smtClean="0"/>
              <a:t>Přístupová práva na dokument </a:t>
            </a:r>
          </a:p>
          <a:p>
            <a:r>
              <a:rPr lang="cs-CZ" dirty="0" smtClean="0"/>
              <a:t>Fulltextové vyhledávání</a:t>
            </a:r>
          </a:p>
          <a:p>
            <a:r>
              <a:rPr lang="cs-CZ" dirty="0" smtClean="0"/>
              <a:t>Zaznamenání historie a aktivit provedených  s dokumentem</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ECM technologie</a:t>
            </a:r>
            <a:endParaRPr lang="cs-CZ" dirty="0"/>
          </a:p>
        </p:txBody>
      </p:sp>
      <p:sp>
        <p:nvSpPr>
          <p:cNvPr id="3" name="Zástupný symbol pro obsah 2"/>
          <p:cNvSpPr>
            <a:spLocks noGrp="1"/>
          </p:cNvSpPr>
          <p:nvPr>
            <p:ph idx="1"/>
          </p:nvPr>
        </p:nvSpPr>
        <p:spPr/>
        <p:txBody>
          <a:bodyPr/>
          <a:lstStyle/>
          <a:p>
            <a:r>
              <a:rPr lang="cs-CZ" b="1" dirty="0" err="1" smtClean="0"/>
              <a:t>Document</a:t>
            </a:r>
            <a:r>
              <a:rPr lang="cs-CZ" b="1" dirty="0" smtClean="0"/>
              <a:t> </a:t>
            </a:r>
            <a:r>
              <a:rPr lang="cs-CZ" b="1" dirty="0" err="1" smtClean="0"/>
              <a:t>Imaging</a:t>
            </a:r>
            <a:r>
              <a:rPr lang="cs-CZ" dirty="0" smtClean="0"/>
              <a:t> (DI)</a:t>
            </a:r>
          </a:p>
          <a:p>
            <a:r>
              <a:rPr lang="cs-CZ" b="1" dirty="0" err="1" smtClean="0"/>
              <a:t>Document</a:t>
            </a:r>
            <a:r>
              <a:rPr lang="cs-CZ" b="1" dirty="0" smtClean="0"/>
              <a:t> Management</a:t>
            </a:r>
            <a:r>
              <a:rPr lang="cs-CZ" dirty="0" smtClean="0"/>
              <a:t> (DMS)</a:t>
            </a:r>
          </a:p>
          <a:p>
            <a:r>
              <a:rPr lang="cs-CZ" b="1" dirty="0" smtClean="0"/>
              <a:t>Web </a:t>
            </a:r>
            <a:r>
              <a:rPr lang="cs-CZ" b="1" dirty="0" err="1" smtClean="0"/>
              <a:t>Content</a:t>
            </a:r>
            <a:r>
              <a:rPr lang="cs-CZ" b="1" dirty="0" smtClean="0"/>
              <a:t> Management</a:t>
            </a:r>
            <a:r>
              <a:rPr lang="cs-CZ" dirty="0" smtClean="0"/>
              <a:t> (WCM)</a:t>
            </a:r>
          </a:p>
          <a:p>
            <a:r>
              <a:rPr lang="cs-CZ" b="1" dirty="0" smtClean="0"/>
              <a:t>Digital </a:t>
            </a:r>
            <a:r>
              <a:rPr lang="cs-CZ" b="1" dirty="0" err="1" smtClean="0"/>
              <a:t>Asset</a:t>
            </a:r>
            <a:r>
              <a:rPr lang="cs-CZ" b="1" dirty="0" smtClean="0"/>
              <a:t> Management</a:t>
            </a:r>
            <a:r>
              <a:rPr lang="cs-CZ" dirty="0" smtClean="0"/>
              <a:t> (DAM) – správa multimediálních dat</a:t>
            </a:r>
          </a:p>
          <a:p>
            <a:r>
              <a:rPr lang="cs-CZ" b="1" dirty="0" err="1" smtClean="0"/>
              <a:t>Records</a:t>
            </a:r>
            <a:r>
              <a:rPr lang="cs-CZ" b="1" dirty="0" smtClean="0"/>
              <a:t> Management</a:t>
            </a:r>
            <a:r>
              <a:rPr lang="cs-CZ" dirty="0" smtClean="0"/>
              <a:t> (RM)</a:t>
            </a:r>
          </a:p>
          <a:p>
            <a:r>
              <a:rPr lang="cs-CZ" b="1" dirty="0" smtClean="0"/>
              <a:t>Team </a:t>
            </a:r>
            <a:r>
              <a:rPr lang="cs-CZ" b="1" dirty="0" err="1" smtClean="0"/>
              <a:t>Collaboration</a:t>
            </a:r>
            <a:r>
              <a:rPr lang="cs-CZ" dirty="0" smtClean="0"/>
              <a:t> (TCM) </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Pořízení ECM – studie proveditelnosti</a:t>
            </a:r>
            <a:endParaRPr lang="cs-CZ" dirty="0"/>
          </a:p>
        </p:txBody>
      </p:sp>
      <p:sp>
        <p:nvSpPr>
          <p:cNvPr id="3" name="Zástupný symbol pro obsah 2"/>
          <p:cNvSpPr>
            <a:spLocks noGrp="1"/>
          </p:cNvSpPr>
          <p:nvPr>
            <p:ph idx="1"/>
          </p:nvPr>
        </p:nvSpPr>
        <p:spPr/>
        <p:txBody>
          <a:bodyPr/>
          <a:lstStyle/>
          <a:p>
            <a:r>
              <a:rPr lang="cs-CZ" dirty="0" smtClean="0"/>
              <a:t>Jak fungují stávající procesy? Jaké jsou jejich silné a slabé stránky?  (SWOT…)</a:t>
            </a:r>
          </a:p>
          <a:p>
            <a:r>
              <a:rPr lang="cs-CZ" dirty="0" smtClean="0"/>
              <a:t>Jaké procesy by bylo dobré nasazením ECM zlepšit?</a:t>
            </a:r>
          </a:p>
          <a:p>
            <a:r>
              <a:rPr lang="cs-CZ" dirty="0" smtClean="0"/>
              <a:t>Jaké přínosy lze očekávat?</a:t>
            </a:r>
          </a:p>
          <a:p>
            <a:r>
              <a:rPr lang="cs-CZ" dirty="0" smtClean="0"/>
              <a:t>Jaké rizika lze očekávat?</a:t>
            </a:r>
          </a:p>
          <a:p>
            <a:r>
              <a:rPr lang="cs-CZ" dirty="0" smtClean="0"/>
              <a:t>Vyplatí se nasadit nový systém?</a:t>
            </a:r>
            <a:endParaRPr lang="cs-CZ" dirty="0"/>
          </a:p>
        </p:txBody>
      </p:sp>
    </p:spTree>
    <p:extLst>
      <p:ext uri="{BB962C8B-B14F-4D97-AF65-F5344CB8AC3E}">
        <p14:creationId xmlns:p14="http://schemas.microsoft.com/office/powerpoint/2010/main" xmlns="" val="3582560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Workflow</a:t>
            </a:r>
            <a:r>
              <a:rPr lang="cs-CZ" dirty="0" smtClean="0"/>
              <a:t> systémy</a:t>
            </a:r>
            <a:endParaRPr lang="cs-CZ" dirty="0"/>
          </a:p>
        </p:txBody>
      </p:sp>
      <p:sp>
        <p:nvSpPr>
          <p:cNvPr id="3" name="Zástupný symbol pro obsah 2"/>
          <p:cNvSpPr>
            <a:spLocks noGrp="1"/>
          </p:cNvSpPr>
          <p:nvPr>
            <p:ph idx="1"/>
          </p:nvPr>
        </p:nvSpPr>
        <p:spPr/>
        <p:txBody>
          <a:bodyPr/>
          <a:lstStyle/>
          <a:p>
            <a:endParaRPr lang="cs-CZ" dirty="0"/>
          </a:p>
        </p:txBody>
      </p:sp>
      <p:grpSp>
        <p:nvGrpSpPr>
          <p:cNvPr id="1026" name="Group 2"/>
          <p:cNvGrpSpPr>
            <a:grpSpLocks/>
          </p:cNvGrpSpPr>
          <p:nvPr/>
        </p:nvGrpSpPr>
        <p:grpSpPr bwMode="auto">
          <a:xfrm>
            <a:off x="1192213" y="2636912"/>
            <a:ext cx="5900067" cy="998463"/>
            <a:chOff x="1870" y="12710"/>
            <a:chExt cx="8163" cy="1497"/>
          </a:xfrm>
        </p:grpSpPr>
        <p:grpSp>
          <p:nvGrpSpPr>
            <p:cNvPr id="1027" name="Group 3"/>
            <p:cNvGrpSpPr>
              <a:grpSpLocks/>
            </p:cNvGrpSpPr>
            <p:nvPr/>
          </p:nvGrpSpPr>
          <p:grpSpPr bwMode="auto">
            <a:xfrm>
              <a:off x="1870" y="12861"/>
              <a:ext cx="8163" cy="1346"/>
              <a:chOff x="1870" y="12861"/>
              <a:chExt cx="8163" cy="1346"/>
            </a:xfrm>
          </p:grpSpPr>
          <p:cxnSp>
            <p:nvCxnSpPr>
              <p:cNvPr id="1028" name="AutoShape 4"/>
              <p:cNvCxnSpPr>
                <a:cxnSpLocks noChangeShapeType="1"/>
              </p:cNvCxnSpPr>
              <p:nvPr/>
            </p:nvCxnSpPr>
            <p:spPr bwMode="auto">
              <a:xfrm>
                <a:off x="2870" y="13121"/>
                <a:ext cx="691" cy="0"/>
              </a:xfrm>
              <a:prstGeom prst="straightConnector1">
                <a:avLst/>
              </a:prstGeom>
              <a:noFill/>
              <a:ln w="9525">
                <a:solidFill>
                  <a:srgbClr val="000000"/>
                </a:solidFill>
                <a:round/>
                <a:headEnd/>
                <a:tailEnd type="triangle" w="med" len="med"/>
              </a:ln>
            </p:spPr>
          </p:cxnSp>
          <p:cxnSp>
            <p:nvCxnSpPr>
              <p:cNvPr id="1029" name="AutoShape 5"/>
              <p:cNvCxnSpPr>
                <a:cxnSpLocks noChangeShapeType="1"/>
              </p:cNvCxnSpPr>
              <p:nvPr/>
            </p:nvCxnSpPr>
            <p:spPr bwMode="auto">
              <a:xfrm>
                <a:off x="4620" y="13121"/>
                <a:ext cx="691" cy="0"/>
              </a:xfrm>
              <a:prstGeom prst="straightConnector1">
                <a:avLst/>
              </a:prstGeom>
              <a:noFill/>
              <a:ln w="9525">
                <a:solidFill>
                  <a:srgbClr val="000000"/>
                </a:solidFill>
                <a:round/>
                <a:headEnd/>
                <a:tailEnd type="triangle" w="med" len="med"/>
              </a:ln>
            </p:spPr>
          </p:cxnSp>
          <p:cxnSp>
            <p:nvCxnSpPr>
              <p:cNvPr id="1030" name="AutoShape 6"/>
              <p:cNvCxnSpPr>
                <a:cxnSpLocks noChangeShapeType="1"/>
              </p:cNvCxnSpPr>
              <p:nvPr/>
            </p:nvCxnSpPr>
            <p:spPr bwMode="auto">
              <a:xfrm>
                <a:off x="6324" y="13121"/>
                <a:ext cx="691" cy="0"/>
              </a:xfrm>
              <a:prstGeom prst="straightConnector1">
                <a:avLst/>
              </a:prstGeom>
              <a:noFill/>
              <a:ln w="9525">
                <a:solidFill>
                  <a:srgbClr val="000000"/>
                </a:solidFill>
                <a:round/>
                <a:headEnd/>
                <a:tailEnd type="triangle" w="med" len="med"/>
              </a:ln>
            </p:spPr>
          </p:cxnSp>
          <p:cxnSp>
            <p:nvCxnSpPr>
              <p:cNvPr id="1031" name="AutoShape 7"/>
              <p:cNvCxnSpPr>
                <a:cxnSpLocks noChangeShapeType="1"/>
              </p:cNvCxnSpPr>
              <p:nvPr/>
            </p:nvCxnSpPr>
            <p:spPr bwMode="auto">
              <a:xfrm>
                <a:off x="8258" y="13121"/>
                <a:ext cx="691" cy="0"/>
              </a:xfrm>
              <a:prstGeom prst="straightConnector1">
                <a:avLst/>
              </a:prstGeom>
              <a:noFill/>
              <a:ln w="9525">
                <a:solidFill>
                  <a:srgbClr val="000000"/>
                </a:solidFill>
                <a:round/>
                <a:headEnd/>
                <a:tailEnd type="triangle" w="med" len="med"/>
              </a:ln>
            </p:spPr>
          </p:cxnSp>
          <p:pic>
            <p:nvPicPr>
              <p:cNvPr id="1032" name="Picture 8"/>
              <p:cNvPicPr>
                <a:picLocks noChangeAspect="1" noChangeArrowheads="1"/>
              </p:cNvPicPr>
              <p:nvPr/>
            </p:nvPicPr>
            <p:blipFill>
              <a:blip r:embed="rId2" cstate="print"/>
              <a:srcRect/>
              <a:stretch>
                <a:fillRect/>
              </a:stretch>
            </p:blipFill>
            <p:spPr bwMode="auto">
              <a:xfrm>
                <a:off x="3791" y="12861"/>
                <a:ext cx="611" cy="564"/>
              </a:xfrm>
              <a:prstGeom prst="rect">
                <a:avLst/>
              </a:prstGeom>
              <a:noFill/>
              <a:ln w="9525">
                <a:noFill/>
                <a:miter lim="800000"/>
                <a:headEnd/>
                <a:tailEnd/>
              </a:ln>
            </p:spPr>
          </p:pic>
          <p:sp>
            <p:nvSpPr>
              <p:cNvPr id="1033" name="Textové pole 2"/>
              <p:cNvSpPr txBox="1">
                <a:spLocks noChangeArrowheads="1"/>
              </p:cNvSpPr>
              <p:nvPr/>
            </p:nvSpPr>
            <p:spPr bwMode="auto">
              <a:xfrm>
                <a:off x="1870" y="13794"/>
                <a:ext cx="8163" cy="4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Přijetí </a:t>
                </a:r>
                <a:r>
                  <a:rPr kumimoji="0" lang="cs-CZ" sz="1100" b="0" i="0" u="none" strike="noStrike" cap="none" normalizeH="0" baseline="0" dirty="0" err="1" smtClean="0">
                    <a:ln>
                      <a:noFill/>
                    </a:ln>
                    <a:solidFill>
                      <a:schemeClr val="tx1"/>
                    </a:solidFill>
                    <a:effectLst/>
                    <a:latin typeface="Calibri" pitchFamily="34" charset="0"/>
                    <a:cs typeface="Arial" pitchFamily="34" charset="0"/>
                  </a:rPr>
                  <a:t>obj</a:t>
                </a:r>
                <a:r>
                  <a:rPr kumimoji="0" lang="cs-CZ" sz="1100" b="0" i="0" u="none" strike="noStrike" cap="none" normalizeH="0" baseline="0" dirty="0" smtClean="0">
                    <a:ln>
                      <a:noFill/>
                    </a:ln>
                    <a:solidFill>
                      <a:schemeClr val="tx1"/>
                    </a:solidFill>
                    <a:effectLst/>
                    <a:latin typeface="Calibri" pitchFamily="34" charset="0"/>
                    <a:cs typeface="Arial" pitchFamily="34" charset="0"/>
                  </a:rPr>
                  <a:t>.	  Schválení	          Fakturace		Ověření platby	            Expedice</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1034" name="Picture 10"/>
            <p:cNvPicPr>
              <a:picLocks noChangeAspect="1" noChangeArrowheads="1"/>
            </p:cNvPicPr>
            <p:nvPr/>
          </p:nvPicPr>
          <p:blipFill>
            <a:blip r:embed="rId3" cstate="print"/>
            <a:srcRect/>
            <a:stretch>
              <a:fillRect/>
            </a:stretch>
          </p:blipFill>
          <p:spPr bwMode="auto">
            <a:xfrm>
              <a:off x="2120" y="12710"/>
              <a:ext cx="714" cy="852"/>
            </a:xfrm>
            <a:prstGeom prst="rect">
              <a:avLst/>
            </a:prstGeom>
            <a:noFill/>
            <a:ln w="9525">
              <a:noFill/>
              <a:miter lim="800000"/>
              <a:headEnd/>
              <a:tailEnd/>
            </a:ln>
          </p:spPr>
        </p:pic>
        <p:pic>
          <p:nvPicPr>
            <p:cNvPr id="1035" name="Picture 11"/>
            <p:cNvPicPr>
              <a:picLocks noChangeAspect="1" noChangeArrowheads="1"/>
            </p:cNvPicPr>
            <p:nvPr/>
          </p:nvPicPr>
          <p:blipFill>
            <a:blip r:embed="rId4" cstate="print"/>
            <a:srcRect/>
            <a:stretch>
              <a:fillRect/>
            </a:stretch>
          </p:blipFill>
          <p:spPr bwMode="auto">
            <a:xfrm>
              <a:off x="5472" y="12710"/>
              <a:ext cx="852" cy="852"/>
            </a:xfrm>
            <a:prstGeom prst="rect">
              <a:avLst/>
            </a:prstGeom>
            <a:noFill/>
            <a:ln w="9525">
              <a:noFill/>
              <a:miter lim="800000"/>
              <a:headEnd/>
              <a:tailEnd/>
            </a:ln>
          </p:spPr>
        </p:pic>
        <p:pic>
          <p:nvPicPr>
            <p:cNvPr id="1036" name="Picture 12"/>
            <p:cNvPicPr>
              <a:picLocks noChangeAspect="1" noChangeArrowheads="1"/>
            </p:cNvPicPr>
            <p:nvPr/>
          </p:nvPicPr>
          <p:blipFill>
            <a:blip r:embed="rId5" cstate="print"/>
            <a:srcRect/>
            <a:stretch>
              <a:fillRect/>
            </a:stretch>
          </p:blipFill>
          <p:spPr bwMode="auto">
            <a:xfrm>
              <a:off x="7087" y="12721"/>
              <a:ext cx="1071" cy="841"/>
            </a:xfrm>
            <a:prstGeom prst="rect">
              <a:avLst/>
            </a:prstGeom>
            <a:noFill/>
            <a:ln w="9525">
              <a:noFill/>
              <a:miter lim="800000"/>
              <a:headEnd/>
              <a:tailEnd/>
            </a:ln>
          </p:spPr>
        </p:pic>
        <p:pic>
          <p:nvPicPr>
            <p:cNvPr id="1037" name="Picture 13"/>
            <p:cNvPicPr>
              <a:picLocks noChangeAspect="1" noChangeArrowheads="1"/>
            </p:cNvPicPr>
            <p:nvPr/>
          </p:nvPicPr>
          <p:blipFill>
            <a:blip r:embed="rId6" cstate="print"/>
            <a:srcRect/>
            <a:stretch>
              <a:fillRect/>
            </a:stretch>
          </p:blipFill>
          <p:spPr bwMode="auto">
            <a:xfrm>
              <a:off x="9019" y="12710"/>
              <a:ext cx="841" cy="852"/>
            </a:xfrm>
            <a:prstGeom prst="rect">
              <a:avLst/>
            </a:prstGeom>
            <a:noFill/>
            <a:ln w="9525">
              <a:noFill/>
              <a:miter lim="800000"/>
              <a:headEnd/>
              <a:tailEnd/>
            </a:ln>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Workflow</a:t>
            </a:r>
            <a:endParaRPr lang="cs-CZ" dirty="0"/>
          </a:p>
        </p:txBody>
      </p:sp>
      <p:sp>
        <p:nvSpPr>
          <p:cNvPr id="3" name="Zástupný symbol pro obsah 2"/>
          <p:cNvSpPr>
            <a:spLocks noGrp="1"/>
          </p:cNvSpPr>
          <p:nvPr>
            <p:ph idx="1"/>
          </p:nvPr>
        </p:nvSpPr>
        <p:spPr/>
        <p:txBody>
          <a:bodyPr/>
          <a:lstStyle/>
          <a:p>
            <a:r>
              <a:rPr lang="cs-CZ" smtClean="0"/>
              <a:t>automatizace jednotlivých částí nebo celého podnikového procesu, během něhož jsou dokumenty, informace nebo úkoly předávány od jednoho účastníka procesu ke druhému podle přesně definovaných pravidel tak, aby se přispělo či dosáhlo naplnění celkových cílů podniku.</a:t>
            </a:r>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a:t>
            </a:r>
            <a:r>
              <a:rPr lang="cs-CZ" dirty="0" err="1" smtClean="0"/>
              <a:t>workflow</a:t>
            </a:r>
            <a:endParaRPr lang="cs-CZ" dirty="0"/>
          </a:p>
        </p:txBody>
      </p:sp>
      <p:sp>
        <p:nvSpPr>
          <p:cNvPr id="3" name="Zástupný symbol pro obsah 2"/>
          <p:cNvSpPr>
            <a:spLocks noGrp="1"/>
          </p:cNvSpPr>
          <p:nvPr>
            <p:ph idx="1"/>
          </p:nvPr>
        </p:nvSpPr>
        <p:spPr/>
        <p:txBody>
          <a:bodyPr/>
          <a:lstStyle/>
          <a:p>
            <a:endParaRPr lang="cs-CZ" dirty="0"/>
          </a:p>
        </p:txBody>
      </p:sp>
      <p:sp>
        <p:nvSpPr>
          <p:cNvPr id="309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3073" name="Group 1"/>
          <p:cNvGrpSpPr>
            <a:grpSpLocks/>
          </p:cNvGrpSpPr>
          <p:nvPr/>
        </p:nvGrpSpPr>
        <p:grpSpPr bwMode="auto">
          <a:xfrm>
            <a:off x="1835696" y="2420888"/>
            <a:ext cx="4621213" cy="2997200"/>
            <a:chOff x="1743" y="11727"/>
            <a:chExt cx="7277" cy="4720"/>
          </a:xfrm>
        </p:grpSpPr>
        <p:grpSp>
          <p:nvGrpSpPr>
            <p:cNvPr id="3077" name="Group 5"/>
            <p:cNvGrpSpPr>
              <a:grpSpLocks/>
            </p:cNvGrpSpPr>
            <p:nvPr/>
          </p:nvGrpSpPr>
          <p:grpSpPr bwMode="auto">
            <a:xfrm>
              <a:off x="3510" y="11727"/>
              <a:ext cx="5510" cy="4720"/>
              <a:chOff x="2519" y="11727"/>
              <a:chExt cx="5510" cy="4720"/>
            </a:xfrm>
          </p:grpSpPr>
          <p:grpSp>
            <p:nvGrpSpPr>
              <p:cNvPr id="3084" name="Group 12"/>
              <p:cNvGrpSpPr>
                <a:grpSpLocks/>
              </p:cNvGrpSpPr>
              <p:nvPr/>
            </p:nvGrpSpPr>
            <p:grpSpPr bwMode="auto">
              <a:xfrm>
                <a:off x="2623" y="11727"/>
                <a:ext cx="5406" cy="4264"/>
                <a:chOff x="2623" y="11727"/>
                <a:chExt cx="5406" cy="4264"/>
              </a:xfrm>
            </p:grpSpPr>
            <p:sp>
              <p:nvSpPr>
                <p:cNvPr id="3090" name="AutoShape 18"/>
                <p:cNvSpPr>
                  <a:spLocks noChangeShapeType="1"/>
                </p:cNvSpPr>
                <p:nvPr/>
              </p:nvSpPr>
              <p:spPr bwMode="auto">
                <a:xfrm flipV="1">
                  <a:off x="2638" y="11727"/>
                  <a:ext cx="0" cy="426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3089" name="AutoShape 17"/>
                <p:cNvSpPr>
                  <a:spLocks noChangeShapeType="1"/>
                </p:cNvSpPr>
                <p:nvPr/>
              </p:nvSpPr>
              <p:spPr bwMode="auto">
                <a:xfrm>
                  <a:off x="2638" y="15990"/>
                  <a:ext cx="5391"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3088" name="Arc 16"/>
                <p:cNvSpPr>
                  <a:spLocks/>
                </p:cNvSpPr>
                <p:nvPr/>
              </p:nvSpPr>
              <p:spPr bwMode="auto">
                <a:xfrm>
                  <a:off x="2623" y="14077"/>
                  <a:ext cx="1951" cy="1914"/>
                </a:xfrm>
                <a:custGeom>
                  <a:avLst/>
                  <a:gdLst>
                    <a:gd name="G0" fmla="+- 174 0 0"/>
                    <a:gd name="G1" fmla="+- 21600 0 0"/>
                    <a:gd name="G2" fmla="+- 21600 0 0"/>
                    <a:gd name="T0" fmla="*/ 0 w 21774"/>
                    <a:gd name="T1" fmla="*/ 1 h 21600"/>
                    <a:gd name="T2" fmla="*/ 21774 w 21774"/>
                    <a:gd name="T3" fmla="*/ 21600 h 21600"/>
                    <a:gd name="T4" fmla="*/ 174 w 21774"/>
                    <a:gd name="T5" fmla="*/ 21600 h 21600"/>
                  </a:gdLst>
                  <a:ahLst/>
                  <a:cxnLst>
                    <a:cxn ang="0">
                      <a:pos x="T0" y="T1"/>
                    </a:cxn>
                    <a:cxn ang="0">
                      <a:pos x="T2" y="T3"/>
                    </a:cxn>
                    <a:cxn ang="0">
                      <a:pos x="T4" y="T5"/>
                    </a:cxn>
                  </a:cxnLst>
                  <a:rect l="0" t="0" r="r" b="b"/>
                  <a:pathLst>
                    <a:path w="21774" h="21600" fill="none" extrusionOk="0">
                      <a:moveTo>
                        <a:pt x="-1" y="0"/>
                      </a:moveTo>
                      <a:cubicBezTo>
                        <a:pt x="57" y="0"/>
                        <a:pt x="115" y="-1"/>
                        <a:pt x="174" y="0"/>
                      </a:cubicBezTo>
                      <a:cubicBezTo>
                        <a:pt x="12103" y="0"/>
                        <a:pt x="21774" y="9670"/>
                        <a:pt x="21774" y="21600"/>
                      </a:cubicBezTo>
                    </a:path>
                    <a:path w="21774" h="21600" stroke="0" extrusionOk="0">
                      <a:moveTo>
                        <a:pt x="-1" y="0"/>
                      </a:moveTo>
                      <a:cubicBezTo>
                        <a:pt x="57" y="0"/>
                        <a:pt x="115" y="-1"/>
                        <a:pt x="174" y="0"/>
                      </a:cubicBezTo>
                      <a:cubicBezTo>
                        <a:pt x="12103" y="0"/>
                        <a:pt x="21774" y="9670"/>
                        <a:pt x="21774" y="21600"/>
                      </a:cubicBezTo>
                      <a:lnTo>
                        <a:pt x="174"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3087" name="Oval 15"/>
                <p:cNvSpPr>
                  <a:spLocks noChangeArrowheads="1"/>
                </p:cNvSpPr>
                <p:nvPr/>
              </p:nvSpPr>
              <p:spPr bwMode="auto">
                <a:xfrm>
                  <a:off x="2822" y="11914"/>
                  <a:ext cx="1648" cy="3051"/>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3086" name="Oval 14"/>
                <p:cNvSpPr>
                  <a:spLocks noChangeArrowheads="1"/>
                </p:cNvSpPr>
                <p:nvPr/>
              </p:nvSpPr>
              <p:spPr bwMode="auto">
                <a:xfrm>
                  <a:off x="3617" y="13870"/>
                  <a:ext cx="2915" cy="1659"/>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3085" name="Oval 13"/>
                <p:cNvSpPr>
                  <a:spLocks noChangeArrowheads="1"/>
                </p:cNvSpPr>
                <p:nvPr/>
              </p:nvSpPr>
              <p:spPr bwMode="auto">
                <a:xfrm>
                  <a:off x="3421" y="12303"/>
                  <a:ext cx="2431" cy="2662"/>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
            <p:nvSpPr>
              <p:cNvPr id="3083" name="Textové pole 2"/>
              <p:cNvSpPr txBox="1">
                <a:spLocks noChangeArrowheads="1"/>
              </p:cNvSpPr>
              <p:nvPr/>
            </p:nvSpPr>
            <p:spPr bwMode="auto">
              <a:xfrm>
                <a:off x="2638" y="15252"/>
                <a:ext cx="1832" cy="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administrativní</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2" name="Textové pole 2"/>
              <p:cNvSpPr txBox="1">
                <a:spLocks noChangeArrowheads="1"/>
              </p:cNvSpPr>
              <p:nvPr/>
            </p:nvSpPr>
            <p:spPr bwMode="auto">
              <a:xfrm>
                <a:off x="2882" y="12210"/>
                <a:ext cx="1438" cy="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produkční</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1" name="Textové pole 2"/>
              <p:cNvSpPr txBox="1">
                <a:spLocks noChangeArrowheads="1"/>
              </p:cNvSpPr>
              <p:nvPr/>
            </p:nvSpPr>
            <p:spPr bwMode="auto">
              <a:xfrm>
                <a:off x="4320" y="13096"/>
                <a:ext cx="1682" cy="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kolaborativní</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Textové pole 2"/>
              <p:cNvSpPr txBox="1">
                <a:spLocks noChangeArrowheads="1"/>
              </p:cNvSpPr>
              <p:nvPr/>
            </p:nvSpPr>
            <p:spPr bwMode="auto">
              <a:xfrm>
                <a:off x="5593" y="14577"/>
                <a:ext cx="939" cy="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ad-hoc</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Textové pole 2"/>
              <p:cNvSpPr txBox="1">
                <a:spLocks noChangeArrowheads="1"/>
              </p:cNvSpPr>
              <p:nvPr/>
            </p:nvSpPr>
            <p:spPr bwMode="auto">
              <a:xfrm>
                <a:off x="6347" y="16059"/>
                <a:ext cx="1682" cy="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unikátní proces</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Textové pole 2"/>
              <p:cNvSpPr txBox="1">
                <a:spLocks noChangeArrowheads="1"/>
              </p:cNvSpPr>
              <p:nvPr/>
            </p:nvSpPr>
            <p:spPr bwMode="auto">
              <a:xfrm>
                <a:off x="2519" y="16059"/>
                <a:ext cx="1951" cy="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opakovaný proces</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76" name="Textové pole 2"/>
            <p:cNvSpPr txBox="1">
              <a:spLocks noChangeArrowheads="1"/>
            </p:cNvSpPr>
            <p:nvPr/>
          </p:nvSpPr>
          <p:spPr bwMode="auto">
            <a:xfrm>
              <a:off x="1743" y="11727"/>
              <a:ext cx="2001" cy="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rozhodující proces</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075" name="Textové pole 2"/>
            <p:cNvSpPr txBox="1">
              <a:spLocks noChangeArrowheads="1"/>
            </p:cNvSpPr>
            <p:nvPr/>
          </p:nvSpPr>
          <p:spPr bwMode="auto">
            <a:xfrm>
              <a:off x="1873" y="15671"/>
              <a:ext cx="1871" cy="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podpůrný proces</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Obdélník 407" descr="Textové pole: podniková hodnota"/>
            <p:cNvSpPr>
              <a:spLocks noChangeArrowheads="1"/>
            </p:cNvSpPr>
            <p:nvPr/>
          </p:nvSpPr>
          <p:spPr bwMode="auto">
            <a:xfrm>
              <a:off x="1743" y="12822"/>
              <a:ext cx="2130" cy="2231"/>
            </a:xfrm>
            <a:prstGeom prst="rect">
              <a:avLst/>
            </a:prstGeom>
            <a:noFill/>
            <a:ln w="12700">
              <a:noFill/>
              <a:miter lim="800000"/>
              <a:headEnd/>
              <a:tailEnd/>
            </a:ln>
            <a:effectLst>
              <a:outerShdw dist="811410" dir="13804776" sx="80000" sy="80000" algn="tl" rotWithShape="0">
                <a:srgbClr val="4F81BD">
                  <a:alpha val="50000"/>
                </a:srgbClr>
              </a:outerShdw>
            </a:effectLst>
          </p:spPr>
          <p:txBody>
            <a:bodyPr vert="horz" wrap="square" lIns="457200" tIns="91440" rIns="91440" bIns="9144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podniková hodnota</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Workflow</a:t>
            </a:r>
            <a:r>
              <a:rPr lang="cs-CZ" dirty="0" smtClean="0"/>
              <a:t> – technologické členění</a:t>
            </a:r>
            <a:endParaRPr lang="cs-CZ" dirty="0"/>
          </a:p>
        </p:txBody>
      </p:sp>
      <p:sp>
        <p:nvSpPr>
          <p:cNvPr id="3" name="Zástupný symbol pro obsah 2"/>
          <p:cNvSpPr>
            <a:spLocks noGrp="1"/>
          </p:cNvSpPr>
          <p:nvPr>
            <p:ph idx="1"/>
          </p:nvPr>
        </p:nvSpPr>
        <p:spPr/>
        <p:txBody>
          <a:bodyPr/>
          <a:lstStyle/>
          <a:p>
            <a:pPr>
              <a:buNone/>
            </a:pPr>
            <a:endParaRPr lang="cs-CZ" dirty="0"/>
          </a:p>
        </p:txBody>
      </p:sp>
      <p:graphicFrame>
        <p:nvGraphicFramePr>
          <p:cNvPr id="4" name="Tabulka 3"/>
          <p:cNvGraphicFramePr>
            <a:graphicFrameLocks noGrp="1"/>
          </p:cNvGraphicFramePr>
          <p:nvPr/>
        </p:nvGraphicFramePr>
        <p:xfrm>
          <a:off x="1524000" y="2061972"/>
          <a:ext cx="6095999" cy="2734056"/>
        </p:xfrm>
        <a:graphic>
          <a:graphicData uri="http://schemas.openxmlformats.org/drawingml/2006/table">
            <a:tbl>
              <a:tblPr/>
              <a:tblGrid>
                <a:gridCol w="1483813"/>
                <a:gridCol w="4612186"/>
              </a:tblGrid>
              <a:tr h="204766">
                <a:tc>
                  <a:txBody>
                    <a:bodyPr/>
                    <a:lstStyle/>
                    <a:p>
                      <a:pPr>
                        <a:lnSpc>
                          <a:spcPct val="115000"/>
                        </a:lnSpc>
                        <a:spcAft>
                          <a:spcPts val="0"/>
                        </a:spcAft>
                      </a:pPr>
                      <a:r>
                        <a:rPr lang="cs-CZ" sz="1200">
                          <a:latin typeface="Times New Roman"/>
                          <a:ea typeface="Times New Roman"/>
                          <a:cs typeface="Times New Roman"/>
                        </a:rPr>
                        <a:t>Technol. infrastruktura</a:t>
                      </a:r>
                      <a:endParaRPr lang="cs-CZ" sz="1100">
                        <a:latin typeface="Calibri"/>
                        <a:ea typeface="Calibri"/>
                        <a:cs typeface="Times New Roman"/>
                      </a:endParaRPr>
                    </a:p>
                  </a:txBody>
                  <a:tcPr marL="43278" marR="432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cs-CZ" sz="1200">
                          <a:latin typeface="Times New Roman"/>
                          <a:ea typeface="Times New Roman"/>
                          <a:cs typeface="Times New Roman"/>
                        </a:rPr>
                        <a:t>Vlastnosti</a:t>
                      </a:r>
                      <a:endParaRPr lang="cs-CZ" sz="1100">
                        <a:latin typeface="Calibri"/>
                        <a:ea typeface="Calibri"/>
                        <a:cs typeface="Times New Roman"/>
                      </a:endParaRPr>
                    </a:p>
                  </a:txBody>
                  <a:tcPr marL="43278" marR="432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614299">
                <a:tc>
                  <a:txBody>
                    <a:bodyPr/>
                    <a:lstStyle/>
                    <a:p>
                      <a:pPr>
                        <a:lnSpc>
                          <a:spcPct val="115000"/>
                        </a:lnSpc>
                        <a:spcAft>
                          <a:spcPts val="0"/>
                        </a:spcAft>
                      </a:pPr>
                      <a:r>
                        <a:rPr lang="cs-CZ" sz="1200">
                          <a:latin typeface="Times New Roman"/>
                          <a:ea typeface="Times New Roman"/>
                          <a:cs typeface="Times New Roman"/>
                        </a:rPr>
                        <a:t>Mail-based</a:t>
                      </a:r>
                      <a:endParaRPr lang="cs-CZ" sz="1100">
                        <a:latin typeface="Calibri"/>
                        <a:ea typeface="Calibri"/>
                        <a:cs typeface="Times New Roman"/>
                      </a:endParaRPr>
                    </a:p>
                  </a:txBody>
                  <a:tcPr marL="43278" marR="43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cs-CZ" sz="1200">
                          <a:latin typeface="Calibri"/>
                          <a:ea typeface="Times New Roman"/>
                          <a:cs typeface="Calibri"/>
                        </a:rPr>
                        <a:t>●</a:t>
                      </a:r>
                      <a:r>
                        <a:rPr lang="cs-CZ" sz="1200">
                          <a:latin typeface="Times New Roman"/>
                          <a:ea typeface="Times New Roman"/>
                          <a:cs typeface="Times New Roman"/>
                        </a:rPr>
                        <a:t> Není nutný speciální program                                                                      ● Proces probíhá pomocí zasílání zpráv elektronické pošty                                                              ● Nejsou vhodné pro prostředí s velkým množstvím produkčních workflow</a:t>
                      </a:r>
                      <a:endParaRPr lang="cs-CZ" sz="1100">
                        <a:latin typeface="Calibri"/>
                        <a:ea typeface="Calibri"/>
                        <a:cs typeface="Times New Roman"/>
                      </a:endParaRPr>
                    </a:p>
                  </a:txBody>
                  <a:tcPr marL="43278" marR="43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532">
                <a:tc>
                  <a:txBody>
                    <a:bodyPr/>
                    <a:lstStyle/>
                    <a:p>
                      <a:pPr>
                        <a:lnSpc>
                          <a:spcPct val="115000"/>
                        </a:lnSpc>
                        <a:spcAft>
                          <a:spcPts val="0"/>
                        </a:spcAft>
                      </a:pPr>
                      <a:r>
                        <a:rPr lang="cs-CZ" sz="1200">
                          <a:latin typeface="Times New Roman"/>
                          <a:ea typeface="Times New Roman"/>
                          <a:cs typeface="Times New Roman"/>
                        </a:rPr>
                        <a:t>Document-based</a:t>
                      </a:r>
                      <a:endParaRPr lang="cs-CZ" sz="1100">
                        <a:latin typeface="Calibri"/>
                        <a:ea typeface="Calibri"/>
                        <a:cs typeface="Times New Roman"/>
                      </a:endParaRPr>
                    </a:p>
                  </a:txBody>
                  <a:tcPr marL="43278" marR="43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cs-CZ" sz="1200">
                          <a:latin typeface="Times New Roman"/>
                          <a:ea typeface="Times New Roman"/>
                          <a:cs typeface="Times New Roman"/>
                        </a:rPr>
                        <a:t>● Využívají systémy pro převod dokumentů do elektronické podoby              ● Jedná se především o administrativní workflow</a:t>
                      </a:r>
                      <a:endParaRPr lang="cs-CZ" sz="1100">
                        <a:latin typeface="Calibri"/>
                        <a:ea typeface="Calibri"/>
                        <a:cs typeface="Times New Roman"/>
                      </a:endParaRPr>
                    </a:p>
                  </a:txBody>
                  <a:tcPr marL="43278" marR="43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299">
                <a:tc>
                  <a:txBody>
                    <a:bodyPr/>
                    <a:lstStyle/>
                    <a:p>
                      <a:pPr>
                        <a:lnSpc>
                          <a:spcPct val="115000"/>
                        </a:lnSpc>
                        <a:spcAft>
                          <a:spcPts val="0"/>
                        </a:spcAft>
                      </a:pPr>
                      <a:r>
                        <a:rPr lang="cs-CZ" sz="1200">
                          <a:latin typeface="Times New Roman"/>
                          <a:ea typeface="Times New Roman"/>
                          <a:cs typeface="Times New Roman"/>
                        </a:rPr>
                        <a:t>Process-based</a:t>
                      </a:r>
                      <a:endParaRPr lang="cs-CZ" sz="1100">
                        <a:latin typeface="Calibri"/>
                        <a:ea typeface="Calibri"/>
                        <a:cs typeface="Times New Roman"/>
                      </a:endParaRPr>
                    </a:p>
                  </a:txBody>
                  <a:tcPr marL="43278" marR="43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cs-CZ" sz="1200">
                          <a:latin typeface="Times New Roman"/>
                          <a:ea typeface="Times New Roman"/>
                          <a:cs typeface="Times New Roman"/>
                        </a:rPr>
                        <a:t>● Jsou založeny na určitém databázovém systému                                          ● Nabízejí velkou škálu rozhraní a interakcí s jinými aplikacemi                      ● Jedná se především o produkční workflow systémy</a:t>
                      </a:r>
                      <a:endParaRPr lang="cs-CZ" sz="1100">
                        <a:latin typeface="Calibri"/>
                        <a:ea typeface="Calibri"/>
                        <a:cs typeface="Times New Roman"/>
                      </a:endParaRPr>
                    </a:p>
                  </a:txBody>
                  <a:tcPr marL="43278" marR="43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532">
                <a:tc>
                  <a:txBody>
                    <a:bodyPr/>
                    <a:lstStyle/>
                    <a:p>
                      <a:pPr>
                        <a:lnSpc>
                          <a:spcPct val="115000"/>
                        </a:lnSpc>
                        <a:spcAft>
                          <a:spcPts val="0"/>
                        </a:spcAft>
                      </a:pPr>
                      <a:r>
                        <a:rPr lang="cs-CZ" sz="1200">
                          <a:latin typeface="Times New Roman"/>
                          <a:ea typeface="Times New Roman"/>
                          <a:cs typeface="Times New Roman"/>
                        </a:rPr>
                        <a:t>Web-based</a:t>
                      </a:r>
                      <a:endParaRPr lang="cs-CZ" sz="1100">
                        <a:latin typeface="Calibri"/>
                        <a:ea typeface="Calibri"/>
                        <a:cs typeface="Times New Roman"/>
                      </a:endParaRPr>
                    </a:p>
                  </a:txBody>
                  <a:tcPr marL="43278" marR="43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cs-CZ" sz="1200" dirty="0">
                          <a:latin typeface="Times New Roman"/>
                          <a:ea typeface="Times New Roman"/>
                          <a:cs typeface="Times New Roman"/>
                        </a:rPr>
                        <a:t>● Využívají jednotné rozhraní webu                                                               ● Jedná se o nejnovější trend rozvoje </a:t>
                      </a:r>
                      <a:r>
                        <a:rPr lang="cs-CZ" sz="1200" dirty="0" err="1">
                          <a:latin typeface="Times New Roman"/>
                          <a:ea typeface="Times New Roman"/>
                          <a:cs typeface="Times New Roman"/>
                        </a:rPr>
                        <a:t>workflow</a:t>
                      </a:r>
                      <a:r>
                        <a:rPr lang="cs-CZ" sz="1200" dirty="0">
                          <a:latin typeface="Times New Roman"/>
                          <a:ea typeface="Times New Roman"/>
                          <a:cs typeface="Times New Roman"/>
                        </a:rPr>
                        <a:t> aplikací</a:t>
                      </a:r>
                      <a:endParaRPr lang="cs-CZ" sz="1100" dirty="0">
                        <a:latin typeface="Calibri"/>
                        <a:ea typeface="Calibri"/>
                        <a:cs typeface="Times New Roman"/>
                      </a:endParaRPr>
                    </a:p>
                  </a:txBody>
                  <a:tcPr marL="43278" marR="43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r>
              <a:rPr lang="cs-CZ" dirty="0" smtClean="0"/>
              <a:t>ECM systémy</a:t>
            </a:r>
          </a:p>
        </p:txBody>
      </p:sp>
      <p:sp>
        <p:nvSpPr>
          <p:cNvPr id="14339" name="Zástupný symbol pro obsah 2"/>
          <p:cNvSpPr>
            <a:spLocks noGrp="1"/>
          </p:cNvSpPr>
          <p:nvPr>
            <p:ph idx="1"/>
          </p:nvPr>
        </p:nvSpPr>
        <p:spPr/>
        <p:txBody>
          <a:bodyPr/>
          <a:lstStyle/>
          <a:p>
            <a:pPr>
              <a:buFontTx/>
              <a:buNone/>
            </a:pPr>
            <a:r>
              <a:rPr lang="cs-CZ" dirty="0" err="1" smtClean="0">
                <a:solidFill>
                  <a:srgbClr val="FF0000"/>
                </a:solidFill>
              </a:rPr>
              <a:t>Enterprise</a:t>
            </a:r>
            <a:r>
              <a:rPr lang="cs-CZ" dirty="0" smtClean="0">
                <a:solidFill>
                  <a:srgbClr val="FF0000"/>
                </a:solidFill>
              </a:rPr>
              <a:t> </a:t>
            </a:r>
            <a:r>
              <a:rPr lang="cs-CZ" dirty="0" err="1" smtClean="0">
                <a:solidFill>
                  <a:srgbClr val="FF0000"/>
                </a:solidFill>
              </a:rPr>
              <a:t>Content</a:t>
            </a:r>
            <a:r>
              <a:rPr lang="cs-CZ" dirty="0" smtClean="0">
                <a:solidFill>
                  <a:srgbClr val="FF0000"/>
                </a:solidFill>
              </a:rPr>
              <a:t> Management</a:t>
            </a:r>
            <a:r>
              <a:rPr lang="cs-CZ" dirty="0" smtClean="0"/>
              <a:t> – </a:t>
            </a:r>
            <a:r>
              <a:rPr lang="cs-CZ" dirty="0" smtClean="0">
                <a:solidFill>
                  <a:srgbClr val="0070C0"/>
                </a:solidFill>
              </a:rPr>
              <a:t>správa podnikových informací</a:t>
            </a:r>
          </a:p>
          <a:p>
            <a:pPr>
              <a:buFontTx/>
              <a:buNone/>
            </a:pPr>
            <a:r>
              <a:rPr lang="cs-CZ" dirty="0" smtClean="0"/>
              <a:t>	Nejen elektronické a papírové – řízení a správa veškerého informačního obsahu, který společnost vytváří a využívá.</a:t>
            </a:r>
          </a:p>
          <a:p>
            <a:pPr>
              <a:buFontTx/>
              <a:buNone/>
            </a:pPr>
            <a:endParaRPr lang="cs-CZ" dirty="0"/>
          </a:p>
          <a:p>
            <a:pPr>
              <a:buFontTx/>
              <a:buNone/>
            </a:pPr>
            <a:r>
              <a:rPr lang="cs-CZ" dirty="0" smtClean="0"/>
              <a:t>Digitalizace dokumentů.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Workflow</a:t>
            </a:r>
            <a:r>
              <a:rPr lang="cs-CZ" dirty="0" smtClean="0"/>
              <a:t> z hlediska orientace na procesy</a:t>
            </a:r>
            <a:endParaRPr lang="cs-CZ" dirty="0"/>
          </a:p>
        </p:txBody>
      </p:sp>
      <p:graphicFrame>
        <p:nvGraphicFramePr>
          <p:cNvPr id="4" name="Zástupný symbol pro obsah 3"/>
          <p:cNvGraphicFramePr>
            <a:graphicFrameLocks noGrp="1"/>
          </p:cNvGraphicFramePr>
          <p:nvPr>
            <p:ph idx="1"/>
          </p:nvPr>
        </p:nvGraphicFramePr>
        <p:xfrm>
          <a:off x="2654300" y="2601309"/>
          <a:ext cx="3835400" cy="2523744"/>
        </p:xfrm>
        <a:graphic>
          <a:graphicData uri="http://schemas.openxmlformats.org/drawingml/2006/table">
            <a:tbl>
              <a:tblPr/>
              <a:tblGrid>
                <a:gridCol w="1371600"/>
                <a:gridCol w="2463800"/>
              </a:tblGrid>
              <a:tr h="209550">
                <a:tc>
                  <a:txBody>
                    <a:bodyPr/>
                    <a:lstStyle/>
                    <a:p>
                      <a:pPr>
                        <a:lnSpc>
                          <a:spcPct val="115000"/>
                        </a:lnSpc>
                        <a:spcAft>
                          <a:spcPts val="0"/>
                        </a:spcAft>
                      </a:pPr>
                      <a:r>
                        <a:rPr lang="cs-CZ" sz="1200">
                          <a:latin typeface="Times New Roman"/>
                          <a:ea typeface="Times New Roman"/>
                          <a:cs typeface="Times New Roman"/>
                        </a:rPr>
                        <a:t>Orientace procesů</a:t>
                      </a:r>
                      <a:endParaRPr lang="cs-CZ"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cs-CZ" sz="1200">
                          <a:latin typeface="Times New Roman"/>
                          <a:ea typeface="Times New Roman"/>
                          <a:cs typeface="Times New Roman"/>
                        </a:rPr>
                        <a:t>Vlastnosti</a:t>
                      </a:r>
                      <a:endParaRPr lang="cs-CZ"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1200150">
                <a:tc>
                  <a:txBody>
                    <a:bodyPr/>
                    <a:lstStyle/>
                    <a:p>
                      <a:pPr>
                        <a:lnSpc>
                          <a:spcPct val="115000"/>
                        </a:lnSpc>
                        <a:spcAft>
                          <a:spcPts val="0"/>
                        </a:spcAft>
                      </a:pPr>
                      <a:r>
                        <a:rPr lang="cs-CZ" sz="1200">
                          <a:latin typeface="Times New Roman"/>
                          <a:ea typeface="Times New Roman"/>
                          <a:cs typeface="Times New Roman"/>
                        </a:rPr>
                        <a:t>People-centric</a:t>
                      </a:r>
                      <a:endParaRPr lang="cs-CZ" sz="11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cs-CZ" sz="1200">
                          <a:latin typeface="Calibri"/>
                          <a:ea typeface="Times New Roman"/>
                          <a:cs typeface="Calibri"/>
                        </a:rPr>
                        <a:t>●</a:t>
                      </a:r>
                      <a:r>
                        <a:rPr lang="cs-CZ" sz="1200">
                          <a:latin typeface="Times New Roman"/>
                          <a:ea typeface="Times New Roman"/>
                          <a:cs typeface="Times New Roman"/>
                        </a:rPr>
                        <a:t> Nepředpověditelné, nestrukturovaně                                                                      ● Proměnný pracovní postup                                                                          ● Dlouhé časy zpracování                       ● Aktivován informacemi                         ● Sdílení informací                                  ● Orientován na projekty</a:t>
                      </a:r>
                      <a:endParaRPr lang="cs-CZ" sz="11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9650">
                <a:tc>
                  <a:txBody>
                    <a:bodyPr/>
                    <a:lstStyle/>
                    <a:p>
                      <a:pPr>
                        <a:lnSpc>
                          <a:spcPct val="115000"/>
                        </a:lnSpc>
                        <a:spcAft>
                          <a:spcPts val="0"/>
                        </a:spcAft>
                      </a:pPr>
                      <a:r>
                        <a:rPr lang="cs-CZ" sz="1200">
                          <a:latin typeface="Times New Roman"/>
                          <a:ea typeface="Times New Roman"/>
                          <a:cs typeface="Times New Roman"/>
                        </a:rPr>
                        <a:t>Process-centric</a:t>
                      </a:r>
                      <a:endParaRPr lang="cs-CZ" sz="11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cs-CZ" sz="1200" dirty="0">
                          <a:latin typeface="Times New Roman"/>
                          <a:ea typeface="Times New Roman"/>
                          <a:cs typeface="Times New Roman"/>
                        </a:rPr>
                        <a:t>● Předpověditelný, strukturovaný            ● Pevný pracovní postup                         ● Krátké procesní cykly                          ● Aktivován daty nebo dokumenty          ● Orientován na transakce</a:t>
                      </a:r>
                      <a:endParaRPr lang="cs-CZ" sz="11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Workflow</a:t>
            </a:r>
            <a:endParaRPr lang="cs-CZ" dirty="0"/>
          </a:p>
        </p:txBody>
      </p:sp>
      <p:sp>
        <p:nvSpPr>
          <p:cNvPr id="3" name="Zástupný symbol pro obsah 2"/>
          <p:cNvSpPr>
            <a:spLocks noGrp="1"/>
          </p:cNvSpPr>
          <p:nvPr>
            <p:ph idx="1"/>
          </p:nvPr>
        </p:nvSpPr>
        <p:spPr/>
        <p:txBody>
          <a:bodyPr/>
          <a:lstStyle/>
          <a:p>
            <a:r>
              <a:rPr lang="cs-CZ" dirty="0" smtClean="0"/>
              <a:t>WES	Jádro </a:t>
            </a:r>
            <a:r>
              <a:rPr lang="cs-CZ" dirty="0" err="1" smtClean="0"/>
              <a:t>workflow</a:t>
            </a:r>
            <a:r>
              <a:rPr lang="cs-CZ" dirty="0" smtClean="0"/>
              <a:t> systému (</a:t>
            </a:r>
            <a:r>
              <a:rPr lang="cs-CZ" dirty="0" err="1" smtClean="0"/>
              <a:t>Workflow</a:t>
            </a:r>
            <a:r>
              <a:rPr lang="cs-CZ" dirty="0" smtClean="0"/>
              <a:t> </a:t>
            </a:r>
            <a:r>
              <a:rPr lang="cs-CZ" dirty="0" err="1" smtClean="0"/>
              <a:t>Enactment</a:t>
            </a:r>
            <a:r>
              <a:rPr lang="cs-CZ" dirty="0" smtClean="0"/>
              <a:t> </a:t>
            </a:r>
            <a:r>
              <a:rPr lang="cs-CZ" dirty="0" err="1" smtClean="0"/>
              <a:t>Service</a:t>
            </a:r>
            <a:r>
              <a:rPr lang="cs-CZ" dirty="0" smtClean="0"/>
              <a:t>)</a:t>
            </a:r>
          </a:p>
          <a:p>
            <a:r>
              <a:rPr lang="cs-CZ" dirty="0" smtClean="0"/>
              <a:t>WAPI	Protokoly a formáty pro komunikaci jádra </a:t>
            </a:r>
            <a:r>
              <a:rPr lang="cs-CZ" dirty="0" err="1" smtClean="0"/>
              <a:t>workflow</a:t>
            </a:r>
            <a:r>
              <a:rPr lang="cs-CZ" dirty="0" smtClean="0"/>
              <a:t> systémů s okolím (</a:t>
            </a:r>
            <a:r>
              <a:rPr lang="cs-CZ" dirty="0" err="1" smtClean="0"/>
              <a:t>Workflow</a:t>
            </a:r>
            <a:r>
              <a:rPr lang="cs-CZ" dirty="0" smtClean="0"/>
              <a:t> </a:t>
            </a:r>
            <a:r>
              <a:rPr lang="cs-CZ" dirty="0" err="1" smtClean="0"/>
              <a:t>Application</a:t>
            </a:r>
            <a:r>
              <a:rPr lang="cs-CZ" dirty="0" smtClean="0"/>
              <a:t> </a:t>
            </a:r>
            <a:r>
              <a:rPr lang="cs-CZ" dirty="0" err="1" smtClean="0"/>
              <a:t>Programming</a:t>
            </a:r>
            <a:r>
              <a:rPr lang="cs-CZ" dirty="0" smtClean="0"/>
              <a:t> Interface &amp; </a:t>
            </a:r>
            <a:r>
              <a:rPr lang="cs-CZ" dirty="0" err="1" smtClean="0"/>
              <a:t>Interchange</a:t>
            </a:r>
            <a:r>
              <a:rPr lang="cs-CZ" dirty="0" smtClean="0"/>
              <a:t>).</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Referenční model </a:t>
            </a:r>
            <a:r>
              <a:rPr lang="cs-CZ" dirty="0" err="1" smtClean="0"/>
              <a:t>workflow</a:t>
            </a:r>
            <a:endParaRPr lang="cs-CZ" dirty="0"/>
          </a:p>
        </p:txBody>
      </p:sp>
      <p:sp>
        <p:nvSpPr>
          <p:cNvPr id="3" name="Zástupný symbol pro obsah 2"/>
          <p:cNvSpPr>
            <a:spLocks noGrp="1"/>
          </p:cNvSpPr>
          <p:nvPr>
            <p:ph idx="1"/>
          </p:nvPr>
        </p:nvSpPr>
        <p:spPr/>
        <p:txBody>
          <a:bodyPr/>
          <a:lstStyle/>
          <a:p>
            <a:endParaRPr lang="cs-CZ"/>
          </a:p>
        </p:txBody>
      </p:sp>
      <p:sp>
        <p:nvSpPr>
          <p:cNvPr id="61452" name="Textové pole 2"/>
          <p:cNvSpPr txBox="1">
            <a:spLocks noChangeArrowheads="1"/>
          </p:cNvSpPr>
          <p:nvPr/>
        </p:nvSpPr>
        <p:spPr bwMode="auto">
          <a:xfrm>
            <a:off x="3853855" y="3958977"/>
            <a:ext cx="1417638" cy="490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WES – jádro systému tvořené prostředky</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61453" name="Group 13"/>
          <p:cNvGrpSpPr>
            <a:grpSpLocks/>
          </p:cNvGrpSpPr>
          <p:nvPr/>
        </p:nvGrpSpPr>
        <p:grpSpPr bwMode="auto">
          <a:xfrm>
            <a:off x="1691680" y="2996952"/>
            <a:ext cx="5740400" cy="2667000"/>
            <a:chOff x="1430" y="2700"/>
            <a:chExt cx="9040" cy="4200"/>
          </a:xfrm>
        </p:grpSpPr>
        <p:sp>
          <p:nvSpPr>
            <p:cNvPr id="61454" name="Textové pole 2"/>
            <p:cNvSpPr txBox="1">
              <a:spLocks noChangeArrowheads="1"/>
            </p:cNvSpPr>
            <p:nvPr/>
          </p:nvSpPr>
          <p:spPr bwMode="auto">
            <a:xfrm>
              <a:off x="4835" y="2700"/>
              <a:ext cx="2232" cy="72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PDT  – nástroje pro tvorbu definic</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61455" name="Textové pole 2"/>
            <p:cNvSpPr txBox="1">
              <a:spLocks noChangeArrowheads="1"/>
            </p:cNvSpPr>
            <p:nvPr/>
          </p:nvSpPr>
          <p:spPr bwMode="auto">
            <a:xfrm>
              <a:off x="4835" y="6135"/>
              <a:ext cx="2232" cy="7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Klientské a invokované aplikace</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61456" name="Textové pole 2"/>
            <p:cNvSpPr txBox="1">
              <a:spLocks noChangeArrowheads="1"/>
            </p:cNvSpPr>
            <p:nvPr/>
          </p:nvSpPr>
          <p:spPr bwMode="auto">
            <a:xfrm>
              <a:off x="8238" y="4260"/>
              <a:ext cx="2232" cy="7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Komunikace s dalšími systémy workflow</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61457" name="Textové pole 2"/>
            <p:cNvSpPr txBox="1">
              <a:spLocks noChangeArrowheads="1"/>
            </p:cNvSpPr>
            <p:nvPr/>
          </p:nvSpPr>
          <p:spPr bwMode="auto">
            <a:xfrm>
              <a:off x="1430" y="4140"/>
              <a:ext cx="2232" cy="102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Administrátorské a monitorovací nástroje</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1458" name="AutoShape 18"/>
            <p:cNvCxnSpPr>
              <a:cxnSpLocks noChangeShapeType="1"/>
            </p:cNvCxnSpPr>
            <p:nvPr/>
          </p:nvCxnSpPr>
          <p:spPr bwMode="auto">
            <a:xfrm>
              <a:off x="5925" y="3428"/>
              <a:ext cx="0" cy="802"/>
            </a:xfrm>
            <a:prstGeom prst="straightConnector1">
              <a:avLst/>
            </a:prstGeom>
            <a:noFill/>
            <a:ln w="9525">
              <a:solidFill>
                <a:srgbClr val="000000"/>
              </a:solidFill>
              <a:round/>
              <a:headEnd type="triangle" w="med" len="med"/>
              <a:tailEnd type="triangle" w="med" len="med"/>
            </a:ln>
          </p:spPr>
        </p:cxnSp>
        <p:cxnSp>
          <p:nvCxnSpPr>
            <p:cNvPr id="61459" name="AutoShape 19"/>
            <p:cNvCxnSpPr>
              <a:cxnSpLocks noChangeShapeType="1"/>
            </p:cNvCxnSpPr>
            <p:nvPr/>
          </p:nvCxnSpPr>
          <p:spPr bwMode="auto">
            <a:xfrm>
              <a:off x="5925" y="5003"/>
              <a:ext cx="0" cy="1132"/>
            </a:xfrm>
            <a:prstGeom prst="straightConnector1">
              <a:avLst/>
            </a:prstGeom>
            <a:noFill/>
            <a:ln w="9525">
              <a:solidFill>
                <a:srgbClr val="000000"/>
              </a:solidFill>
              <a:round/>
              <a:headEnd type="triangle" w="med" len="med"/>
              <a:tailEnd type="triangle" w="med" len="med"/>
            </a:ln>
          </p:spPr>
        </p:cxnSp>
        <p:cxnSp>
          <p:nvCxnSpPr>
            <p:cNvPr id="61460" name="AutoShape 20"/>
            <p:cNvCxnSpPr>
              <a:cxnSpLocks noChangeShapeType="1"/>
            </p:cNvCxnSpPr>
            <p:nvPr/>
          </p:nvCxnSpPr>
          <p:spPr bwMode="auto">
            <a:xfrm flipH="1">
              <a:off x="3662" y="4635"/>
              <a:ext cx="1173" cy="0"/>
            </a:xfrm>
            <a:prstGeom prst="straightConnector1">
              <a:avLst/>
            </a:prstGeom>
            <a:noFill/>
            <a:ln w="9525">
              <a:solidFill>
                <a:srgbClr val="000000"/>
              </a:solidFill>
              <a:round/>
              <a:headEnd type="triangle" w="med" len="med"/>
              <a:tailEnd type="triangle" w="med" len="med"/>
            </a:ln>
          </p:spPr>
        </p:cxnSp>
        <p:cxnSp>
          <p:nvCxnSpPr>
            <p:cNvPr id="61461" name="AutoShape 21"/>
            <p:cNvCxnSpPr>
              <a:cxnSpLocks noChangeShapeType="1"/>
            </p:cNvCxnSpPr>
            <p:nvPr/>
          </p:nvCxnSpPr>
          <p:spPr bwMode="auto">
            <a:xfrm>
              <a:off x="7067" y="4590"/>
              <a:ext cx="1171" cy="0"/>
            </a:xfrm>
            <a:prstGeom prst="straightConnector1">
              <a:avLst/>
            </a:prstGeom>
            <a:noFill/>
            <a:ln w="9525">
              <a:solidFill>
                <a:srgbClr val="000000"/>
              </a:solidFill>
              <a:round/>
              <a:headEnd type="triangle" w="med" len="med"/>
              <a:tailEnd type="triangle" w="med" len="med"/>
            </a:ln>
          </p:spPr>
        </p:cxn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Co je to ECM systém?</a:t>
            </a:r>
          </a:p>
          <a:p>
            <a:r>
              <a:rPr lang="cs-CZ" dirty="0" smtClean="0"/>
              <a:t>Jaký je rozdíl mezi strukturovanými a nestrukturovanými daty?</a:t>
            </a:r>
          </a:p>
          <a:p>
            <a:r>
              <a:rPr lang="cs-CZ" dirty="0" smtClean="0"/>
              <a:t>Co je to DMS systém?</a:t>
            </a:r>
          </a:p>
          <a:p>
            <a:r>
              <a:rPr lang="cs-CZ" dirty="0" smtClean="0"/>
              <a:t>Jaké jsou kroky při digitalizaci dokumentů do ECM systému?</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None/>
            </a:pPr>
            <a:endParaRPr lang="cs-CZ" dirty="0" smtClean="0"/>
          </a:p>
          <a:p>
            <a:pPr>
              <a:buNone/>
            </a:pPr>
            <a:endParaRPr lang="cs-CZ" dirty="0" smtClean="0"/>
          </a:p>
          <a:p>
            <a:pPr algn="ctr">
              <a:buNone/>
            </a:pPr>
            <a:r>
              <a:rPr lang="cs-CZ" dirty="0" smtClean="0"/>
              <a:t>EAM</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r>
              <a:rPr lang="cs-CZ" smtClean="0"/>
              <a:t>EAM systémy</a:t>
            </a:r>
          </a:p>
        </p:txBody>
      </p:sp>
      <p:sp>
        <p:nvSpPr>
          <p:cNvPr id="3" name="Zástupný symbol pro obsah 2"/>
          <p:cNvSpPr>
            <a:spLocks noGrp="1"/>
          </p:cNvSpPr>
          <p:nvPr>
            <p:ph idx="1"/>
          </p:nvPr>
        </p:nvSpPr>
        <p:spPr/>
        <p:txBody>
          <a:bodyPr/>
          <a:lstStyle/>
          <a:p>
            <a:pPr>
              <a:buFontTx/>
              <a:buNone/>
              <a:defRPr/>
            </a:pPr>
            <a:r>
              <a:rPr lang="cs-CZ" dirty="0" err="1" smtClean="0">
                <a:solidFill>
                  <a:srgbClr val="FF0000"/>
                </a:solidFill>
              </a:rPr>
              <a:t>Enterprise</a:t>
            </a:r>
            <a:r>
              <a:rPr lang="cs-CZ" dirty="0" smtClean="0">
                <a:solidFill>
                  <a:srgbClr val="FF0000"/>
                </a:solidFill>
              </a:rPr>
              <a:t> </a:t>
            </a:r>
            <a:r>
              <a:rPr lang="cs-CZ" dirty="0" err="1" smtClean="0">
                <a:solidFill>
                  <a:srgbClr val="FF0000"/>
                </a:solidFill>
              </a:rPr>
              <a:t>Asset</a:t>
            </a:r>
            <a:r>
              <a:rPr lang="cs-CZ" dirty="0" smtClean="0">
                <a:solidFill>
                  <a:srgbClr val="FF0000"/>
                </a:solidFill>
              </a:rPr>
              <a:t> Management </a:t>
            </a:r>
            <a:r>
              <a:rPr lang="cs-CZ" dirty="0" smtClean="0"/>
              <a:t>= </a:t>
            </a:r>
            <a:r>
              <a:rPr lang="cs-CZ" dirty="0" smtClean="0">
                <a:solidFill>
                  <a:srgbClr val="0070C0"/>
                </a:solidFill>
              </a:rPr>
              <a:t>správa podnikových zdrojů (majetku). </a:t>
            </a:r>
          </a:p>
          <a:p>
            <a:pPr>
              <a:buFontTx/>
              <a:buNone/>
              <a:defRPr/>
            </a:pPr>
            <a:endParaRPr lang="cs-CZ" smtClean="0"/>
          </a:p>
          <a:p>
            <a:pPr>
              <a:buFontTx/>
              <a:buNone/>
              <a:defRPr/>
            </a:pPr>
            <a:r>
              <a:rPr lang="cs-CZ" smtClean="0"/>
              <a:t>Oblasti</a:t>
            </a:r>
            <a:r>
              <a:rPr lang="cs-CZ" dirty="0" smtClean="0"/>
              <a:t>:</a:t>
            </a:r>
            <a:endParaRPr lang="cs-CZ" dirty="0" smtClean="0">
              <a:solidFill>
                <a:srgbClr val="0070C0"/>
              </a:solidFill>
            </a:endParaRPr>
          </a:p>
          <a:p>
            <a:pPr marL="914400" lvl="1" indent="-514350">
              <a:buFontTx/>
              <a:buAutoNum type="arabicPeriod"/>
              <a:defRPr/>
            </a:pPr>
            <a:r>
              <a:rPr lang="cs-CZ" dirty="0" smtClean="0">
                <a:solidFill>
                  <a:srgbClr val="0070C0"/>
                </a:solidFill>
              </a:rPr>
              <a:t>Správa majetku</a:t>
            </a:r>
          </a:p>
          <a:p>
            <a:pPr marL="914400" lvl="1" indent="-514350">
              <a:buFontTx/>
              <a:buAutoNum type="arabicPeriod"/>
              <a:defRPr/>
            </a:pPr>
            <a:r>
              <a:rPr lang="cs-CZ" dirty="0" smtClean="0">
                <a:solidFill>
                  <a:srgbClr val="0070C0"/>
                </a:solidFill>
              </a:rPr>
              <a:t>Řízení údržby</a:t>
            </a:r>
          </a:p>
          <a:p>
            <a:pPr marL="514350" indent="-514350">
              <a:buFontTx/>
              <a:buNone/>
              <a:defRPr/>
            </a:pPr>
            <a:r>
              <a:rPr lang="cs-CZ" dirty="0" smtClean="0"/>
              <a:t>Budoucnost řízení údržby – proaktivní údržba</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Asset</a:t>
            </a:r>
            <a:r>
              <a:rPr lang="cs-CZ" dirty="0" smtClean="0"/>
              <a:t> = majetek -&gt; zdroje</a:t>
            </a:r>
            <a:endParaRPr lang="cs-CZ" dirty="0"/>
          </a:p>
        </p:txBody>
      </p:sp>
      <p:sp>
        <p:nvSpPr>
          <p:cNvPr id="3" name="Zástupný symbol pro obsah 2"/>
          <p:cNvSpPr>
            <a:spLocks noGrp="1"/>
          </p:cNvSpPr>
          <p:nvPr>
            <p:ph idx="1"/>
          </p:nvPr>
        </p:nvSpPr>
        <p:spPr/>
        <p:txBody>
          <a:bodyPr/>
          <a:lstStyle/>
          <a:p>
            <a:pPr>
              <a:buNone/>
            </a:pPr>
            <a:r>
              <a:rPr lang="cs-CZ" b="1" dirty="0" smtClean="0"/>
              <a:t>	Zdroje ve smyslu EAM představují všechny výrobní stroje, zařízení, suroviny, náhradní díly ale i budovy, vozový park apod. </a:t>
            </a:r>
          </a:p>
          <a:p>
            <a:pPr>
              <a:buNone/>
            </a:pPr>
            <a:r>
              <a:rPr lang="cs-CZ" b="1" dirty="0" smtClean="0"/>
              <a:t>	</a:t>
            </a:r>
          </a:p>
          <a:p>
            <a:pPr>
              <a:buNone/>
            </a:pPr>
            <a:r>
              <a:rPr lang="cs-CZ" b="1" dirty="0" smtClean="0"/>
              <a:t>	opotřebení, stárnutí, spotřeba,…</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pic>
        <p:nvPicPr>
          <p:cNvPr id="1026" name="Picture 2" descr="http://www.gemma.cz/uploads/images/EAM_moduly.JPG"/>
          <p:cNvPicPr>
            <a:picLocks noChangeAspect="1" noChangeArrowheads="1"/>
          </p:cNvPicPr>
          <p:nvPr/>
        </p:nvPicPr>
        <p:blipFill>
          <a:blip r:embed="rId3" cstate="print"/>
          <a:srcRect/>
          <a:stretch>
            <a:fillRect/>
          </a:stretch>
        </p:blipFill>
        <p:spPr bwMode="auto">
          <a:xfrm>
            <a:off x="1835696" y="430387"/>
            <a:ext cx="5472608" cy="5603169"/>
          </a:xfrm>
          <a:prstGeom prst="rect">
            <a:avLst/>
          </a:prstGeom>
          <a:noFill/>
        </p:spPr>
      </p:pic>
      <p:sp>
        <p:nvSpPr>
          <p:cNvPr id="5" name="TextovéPole 4"/>
          <p:cNvSpPr txBox="1"/>
          <p:nvPr/>
        </p:nvSpPr>
        <p:spPr>
          <a:xfrm>
            <a:off x="899592" y="5949280"/>
            <a:ext cx="7488832" cy="307777"/>
          </a:xfrm>
          <a:prstGeom prst="rect">
            <a:avLst/>
          </a:prstGeom>
          <a:noFill/>
        </p:spPr>
        <p:txBody>
          <a:bodyPr wrap="square" rtlCol="0">
            <a:spAutoFit/>
          </a:bodyPr>
          <a:lstStyle/>
          <a:p>
            <a:pPr algn="ctr"/>
            <a:r>
              <a:rPr lang="cs-CZ" sz="1400" dirty="0" smtClean="0"/>
              <a:t>http://www.</a:t>
            </a:r>
            <a:r>
              <a:rPr lang="cs-CZ" sz="1400" dirty="0" err="1" smtClean="0"/>
              <a:t>gemma.cz</a:t>
            </a:r>
            <a:r>
              <a:rPr lang="cs-CZ" sz="1400" dirty="0" smtClean="0"/>
              <a:t>/produkty-a-</a:t>
            </a:r>
            <a:r>
              <a:rPr lang="cs-CZ" sz="1400" dirty="0" err="1" smtClean="0"/>
              <a:t>sluzby</a:t>
            </a:r>
            <a:r>
              <a:rPr lang="cs-CZ" sz="1400" dirty="0" smtClean="0"/>
              <a:t>/</a:t>
            </a:r>
            <a:r>
              <a:rPr lang="cs-CZ" sz="1400" dirty="0" err="1" smtClean="0"/>
              <a:t>infor</a:t>
            </a:r>
            <a:r>
              <a:rPr lang="cs-CZ" sz="1400" dirty="0" smtClean="0"/>
              <a:t>-</a:t>
            </a:r>
            <a:r>
              <a:rPr lang="cs-CZ" sz="1400" dirty="0" err="1" smtClean="0"/>
              <a:t>eam</a:t>
            </a:r>
            <a:endParaRPr lang="cs-CZ" sz="1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Funkce EAM</a:t>
            </a:r>
            <a:endParaRPr lang="cs-CZ" dirty="0"/>
          </a:p>
        </p:txBody>
      </p:sp>
      <p:sp>
        <p:nvSpPr>
          <p:cNvPr id="3" name="Zástupný symbol pro obsah 2"/>
          <p:cNvSpPr>
            <a:spLocks noGrp="1"/>
          </p:cNvSpPr>
          <p:nvPr>
            <p:ph idx="1"/>
          </p:nvPr>
        </p:nvSpPr>
        <p:spPr/>
        <p:txBody>
          <a:bodyPr/>
          <a:lstStyle/>
          <a:p>
            <a:r>
              <a:rPr lang="cs-CZ" dirty="0" smtClean="0"/>
              <a:t>Sledování stavu zařízení</a:t>
            </a:r>
          </a:p>
          <a:p>
            <a:r>
              <a:rPr lang="cs-CZ" dirty="0" smtClean="0"/>
              <a:t>Plánování údržby</a:t>
            </a:r>
          </a:p>
          <a:p>
            <a:r>
              <a:rPr lang="cs-CZ" dirty="0" smtClean="0"/>
              <a:t>Funkce obchodního a skladového systému</a:t>
            </a:r>
          </a:p>
          <a:p>
            <a:r>
              <a:rPr lang="cs-CZ" dirty="0" smtClean="0"/>
              <a:t>Části personalistiky</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Cíle </a:t>
            </a:r>
            <a:r>
              <a:rPr lang="cs-CZ" dirty="0" smtClean="0"/>
              <a:t>EAM</a:t>
            </a:r>
            <a:endParaRPr lang="cs-CZ" dirty="0"/>
          </a:p>
        </p:txBody>
      </p:sp>
      <p:sp>
        <p:nvSpPr>
          <p:cNvPr id="3" name="Zástupný symbol pro obsah 2"/>
          <p:cNvSpPr>
            <a:spLocks noGrp="1"/>
          </p:cNvSpPr>
          <p:nvPr>
            <p:ph idx="1"/>
          </p:nvPr>
        </p:nvSpPr>
        <p:spPr/>
        <p:txBody>
          <a:bodyPr/>
          <a:lstStyle/>
          <a:p>
            <a:r>
              <a:rPr lang="cs-CZ" dirty="0" smtClean="0"/>
              <a:t>Zkrácení prostojů</a:t>
            </a:r>
          </a:p>
          <a:p>
            <a:r>
              <a:rPr lang="cs-CZ" dirty="0" smtClean="0"/>
              <a:t>Snižování ztrát z důvodu nefunkčnosti zařízení</a:t>
            </a:r>
          </a:p>
          <a:p>
            <a:r>
              <a:rPr lang="cs-CZ" dirty="0" smtClean="0"/>
              <a:t>Zlepšení organizace prací údržby</a:t>
            </a:r>
          </a:p>
          <a:p>
            <a:r>
              <a:rPr lang="cs-CZ" dirty="0" smtClean="0"/>
              <a:t>Zvýšení kapacity výrobních zařízení</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 ECM</a:t>
            </a:r>
            <a:endParaRPr lang="cs-CZ" dirty="0"/>
          </a:p>
        </p:txBody>
      </p:sp>
      <p:sp>
        <p:nvSpPr>
          <p:cNvPr id="3" name="Zástupný symbol pro obsah 2"/>
          <p:cNvSpPr>
            <a:spLocks noGrp="1"/>
          </p:cNvSpPr>
          <p:nvPr>
            <p:ph idx="1"/>
          </p:nvPr>
        </p:nvSpPr>
        <p:spPr/>
        <p:txBody>
          <a:bodyPr/>
          <a:lstStyle/>
          <a:p>
            <a:pPr>
              <a:buFontTx/>
              <a:buChar char="-"/>
            </a:pPr>
            <a:r>
              <a:rPr lang="cs-CZ" dirty="0" smtClean="0"/>
              <a:t>Dostupnost informací</a:t>
            </a:r>
          </a:p>
          <a:p>
            <a:pPr>
              <a:buFontTx/>
              <a:buChar char="-"/>
            </a:pPr>
            <a:r>
              <a:rPr lang="cs-CZ" dirty="0" smtClean="0"/>
              <a:t>Informační bezpečnost</a:t>
            </a:r>
          </a:p>
          <a:p>
            <a:pPr>
              <a:buFontTx/>
              <a:buChar char="-"/>
            </a:pPr>
            <a:r>
              <a:rPr lang="cs-CZ" dirty="0" smtClean="0"/>
              <a:t>Úspory</a:t>
            </a:r>
          </a:p>
          <a:p>
            <a:pPr>
              <a:buFontTx/>
              <a:buChar char="-"/>
            </a:pPr>
            <a:r>
              <a:rPr lang="cs-CZ" smtClean="0"/>
              <a:t>Snížení chybovosti</a:t>
            </a:r>
            <a:endParaRPr lang="cs-CZ" dirty="0" smtClean="0"/>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EAM</a:t>
            </a:r>
            <a:endParaRPr lang="cs-CZ" dirty="0"/>
          </a:p>
        </p:txBody>
      </p:sp>
      <p:sp>
        <p:nvSpPr>
          <p:cNvPr id="3" name="Zástupný symbol pro obsah 2"/>
          <p:cNvSpPr>
            <a:spLocks noGrp="1"/>
          </p:cNvSpPr>
          <p:nvPr>
            <p:ph idx="1"/>
          </p:nvPr>
        </p:nvSpPr>
        <p:spPr/>
        <p:txBody>
          <a:bodyPr/>
          <a:lstStyle/>
          <a:p>
            <a:r>
              <a:rPr lang="cs-CZ" sz="2800" dirty="0" smtClean="0"/>
              <a:t>Kalendář servisních zásahů</a:t>
            </a:r>
          </a:p>
          <a:p>
            <a:r>
              <a:rPr lang="cs-CZ" sz="2800" dirty="0" smtClean="0"/>
              <a:t>Kalendář revizí</a:t>
            </a:r>
          </a:p>
          <a:p>
            <a:r>
              <a:rPr lang="cs-CZ" sz="2800" dirty="0" smtClean="0"/>
              <a:t>Podklady pro ISO</a:t>
            </a:r>
          </a:p>
          <a:p>
            <a:r>
              <a:rPr lang="cs-CZ" sz="2800" dirty="0" smtClean="0"/>
              <a:t>Analýzy</a:t>
            </a:r>
          </a:p>
          <a:p>
            <a:r>
              <a:rPr lang="cs-CZ" sz="2800" dirty="0" smtClean="0"/>
              <a:t>Hodnocení ukazatelů sledovaných zařízení</a:t>
            </a:r>
          </a:p>
          <a:p>
            <a:r>
              <a:rPr lang="cs-CZ" sz="2800" dirty="0" smtClean="0"/>
              <a:t>Sledování efektivity práce údržbářů</a:t>
            </a:r>
          </a:p>
          <a:p>
            <a:r>
              <a:rPr lang="cs-CZ" sz="2800" dirty="0" smtClean="0"/>
              <a:t>Podklady pro mzdy</a:t>
            </a:r>
          </a:p>
          <a:p>
            <a:r>
              <a:rPr lang="cs-CZ" sz="2800" dirty="0" smtClean="0"/>
              <a:t>Snížení skladových zásob</a:t>
            </a:r>
          </a:p>
          <a:p>
            <a:r>
              <a:rPr lang="cs-CZ" sz="2800" dirty="0" smtClean="0"/>
              <a:t>Zlepšení rozhodovacích procesů</a:t>
            </a:r>
            <a:endParaRPr lang="cs-CZ"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Technická diagnostika</a:t>
            </a:r>
            <a:endParaRPr lang="cs-CZ" dirty="0"/>
          </a:p>
        </p:txBody>
      </p:sp>
      <p:sp>
        <p:nvSpPr>
          <p:cNvPr id="3" name="Zástupný symbol pro obsah 2"/>
          <p:cNvSpPr>
            <a:spLocks noGrp="1"/>
          </p:cNvSpPr>
          <p:nvPr>
            <p:ph idx="1"/>
          </p:nvPr>
        </p:nvSpPr>
        <p:spPr/>
        <p:txBody>
          <a:bodyPr/>
          <a:lstStyle/>
          <a:p>
            <a:pPr>
              <a:buNone/>
            </a:pPr>
            <a:r>
              <a:rPr lang="cs-CZ" b="1" i="1" dirty="0" smtClean="0"/>
              <a:t>Detekce  </a:t>
            </a:r>
            <a:r>
              <a:rPr lang="cs-CZ" dirty="0" smtClean="0"/>
              <a:t>- odhalení existence vznikající poruchy</a:t>
            </a:r>
          </a:p>
          <a:p>
            <a:pPr>
              <a:buNone/>
            </a:pPr>
            <a:r>
              <a:rPr lang="cs-CZ" b="1" i="1" dirty="0" smtClean="0"/>
              <a:t>Lokalizace</a:t>
            </a:r>
            <a:r>
              <a:rPr lang="cs-CZ" dirty="0" smtClean="0"/>
              <a:t>  - stanovení vadné součásti nebo uzlu </a:t>
            </a:r>
          </a:p>
          <a:p>
            <a:pPr>
              <a:buNone/>
            </a:pPr>
            <a:r>
              <a:rPr lang="cs-CZ" b="1" i="1" dirty="0" smtClean="0"/>
              <a:t>Predikce  </a:t>
            </a:r>
            <a:r>
              <a:rPr lang="cs-CZ" dirty="0" smtClean="0"/>
              <a:t>- určení prognózy zbytkové životnosti</a:t>
            </a:r>
          </a:p>
          <a:p>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Vibrodiagnostika</a:t>
            </a:r>
            <a:endParaRPr lang="cs-CZ" dirty="0"/>
          </a:p>
        </p:txBody>
      </p:sp>
      <p:sp>
        <p:nvSpPr>
          <p:cNvPr id="3" name="Zástupný symbol pro obsah 2"/>
          <p:cNvSpPr>
            <a:spLocks noGrp="1"/>
          </p:cNvSpPr>
          <p:nvPr>
            <p:ph idx="1"/>
          </p:nvPr>
        </p:nvSpPr>
        <p:spPr/>
        <p:txBody>
          <a:bodyPr/>
          <a:lstStyle/>
          <a:p>
            <a:r>
              <a:rPr lang="cs-CZ" sz="2400" dirty="0" smtClean="0"/>
              <a:t>Nevyváženost rotorů </a:t>
            </a:r>
          </a:p>
          <a:p>
            <a:r>
              <a:rPr lang="cs-CZ" sz="2400" dirty="0" smtClean="0"/>
              <a:t>Nesouosost spojek, ložisek a převodů </a:t>
            </a:r>
          </a:p>
          <a:p>
            <a:r>
              <a:rPr lang="cs-CZ" sz="2400" dirty="0" smtClean="0"/>
              <a:t>Mechanické uvolnění </a:t>
            </a:r>
          </a:p>
          <a:p>
            <a:r>
              <a:rPr lang="cs-CZ" sz="2400" dirty="0" smtClean="0"/>
              <a:t>Poškození valivých ložisek </a:t>
            </a:r>
          </a:p>
          <a:p>
            <a:r>
              <a:rPr lang="cs-CZ" sz="2400" dirty="0" smtClean="0"/>
              <a:t>Opotřebení převodů </a:t>
            </a:r>
          </a:p>
          <a:p>
            <a:r>
              <a:rPr lang="cs-CZ" sz="2400" dirty="0" smtClean="0"/>
              <a:t>Zadírání </a:t>
            </a:r>
          </a:p>
          <a:p>
            <a:r>
              <a:rPr lang="cs-CZ" sz="2400" dirty="0" smtClean="0"/>
              <a:t>Hydraulické a aerodynamické problémy </a:t>
            </a:r>
          </a:p>
          <a:p>
            <a:r>
              <a:rPr lang="cs-CZ" sz="2400" dirty="0" smtClean="0"/>
              <a:t>Elektrické závady </a:t>
            </a:r>
          </a:p>
          <a:p>
            <a:r>
              <a:rPr lang="cs-CZ" sz="2400" dirty="0" smtClean="0"/>
              <a:t>Rezonance </a:t>
            </a:r>
          </a:p>
          <a:p>
            <a:r>
              <a:rPr lang="cs-CZ" sz="2400" dirty="0" smtClean="0"/>
              <a:t>Deformace </a:t>
            </a:r>
          </a:p>
          <a:p>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Vibrace</a:t>
            </a:r>
            <a:endParaRPr lang="cs-CZ" dirty="0"/>
          </a:p>
        </p:txBody>
      </p:sp>
      <p:sp>
        <p:nvSpPr>
          <p:cNvPr id="3" name="Zástupný symbol pro obsah 2"/>
          <p:cNvSpPr>
            <a:spLocks noGrp="1"/>
          </p:cNvSpPr>
          <p:nvPr>
            <p:ph idx="1"/>
          </p:nvPr>
        </p:nvSpPr>
        <p:spPr/>
        <p:txBody>
          <a:bodyPr/>
          <a:lstStyle/>
          <a:p>
            <a:endParaRPr lang="cs-CZ" dirty="0"/>
          </a:p>
        </p:txBody>
      </p:sp>
      <p:pic>
        <p:nvPicPr>
          <p:cNvPr id="38914" name="Picture 2" descr="Vibrodiagnostika"/>
          <p:cNvPicPr>
            <a:picLocks noChangeAspect="1" noChangeArrowheads="1"/>
          </p:cNvPicPr>
          <p:nvPr/>
        </p:nvPicPr>
        <p:blipFill>
          <a:blip r:embed="rId2" cstate="print"/>
          <a:srcRect/>
          <a:stretch>
            <a:fillRect/>
          </a:stretch>
        </p:blipFill>
        <p:spPr bwMode="auto">
          <a:xfrm>
            <a:off x="467544" y="1916833"/>
            <a:ext cx="8183846" cy="3819128"/>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Ventilátor – vadné ložisko</a:t>
            </a:r>
            <a:endParaRPr lang="cs-CZ" dirty="0"/>
          </a:p>
        </p:txBody>
      </p:sp>
      <p:sp>
        <p:nvSpPr>
          <p:cNvPr id="3" name="Zástupný symbol pro obsah 2"/>
          <p:cNvSpPr>
            <a:spLocks noGrp="1"/>
          </p:cNvSpPr>
          <p:nvPr>
            <p:ph idx="1"/>
          </p:nvPr>
        </p:nvSpPr>
        <p:spPr/>
        <p:txBody>
          <a:bodyPr/>
          <a:lstStyle/>
          <a:p>
            <a:endParaRPr lang="cs-CZ"/>
          </a:p>
        </p:txBody>
      </p:sp>
      <p:pic>
        <p:nvPicPr>
          <p:cNvPr id="37890" name="Picture 2" descr="http://www.tribotechnika.sk/application_data/tribo/uploads/Image/nexus3.jpg"/>
          <p:cNvPicPr>
            <a:picLocks noChangeAspect="1" noChangeArrowheads="1"/>
          </p:cNvPicPr>
          <p:nvPr/>
        </p:nvPicPr>
        <p:blipFill>
          <a:blip r:embed="rId2" cstate="print"/>
          <a:srcRect/>
          <a:stretch>
            <a:fillRect/>
          </a:stretch>
        </p:blipFill>
        <p:spPr bwMode="auto">
          <a:xfrm>
            <a:off x="1835696" y="1395974"/>
            <a:ext cx="5616624" cy="4755408"/>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výstupu</a:t>
            </a:r>
            <a:endParaRPr lang="cs-CZ" dirty="0"/>
          </a:p>
        </p:txBody>
      </p:sp>
      <p:sp>
        <p:nvSpPr>
          <p:cNvPr id="3" name="Zástupný symbol pro obsah 2"/>
          <p:cNvSpPr>
            <a:spLocks noGrp="1"/>
          </p:cNvSpPr>
          <p:nvPr>
            <p:ph idx="1"/>
          </p:nvPr>
        </p:nvSpPr>
        <p:spPr/>
        <p:txBody>
          <a:bodyPr/>
          <a:lstStyle/>
          <a:p>
            <a:endParaRPr lang="cs-CZ"/>
          </a:p>
        </p:txBody>
      </p:sp>
      <p:pic>
        <p:nvPicPr>
          <p:cNvPr id="36866" name="Picture 2" descr="http://www.lammb.cz/imgs/software.png"/>
          <p:cNvPicPr>
            <a:picLocks noChangeAspect="1" noChangeArrowheads="1"/>
          </p:cNvPicPr>
          <p:nvPr/>
        </p:nvPicPr>
        <p:blipFill>
          <a:blip r:embed="rId2" cstate="print"/>
          <a:srcRect/>
          <a:stretch>
            <a:fillRect/>
          </a:stretch>
        </p:blipFill>
        <p:spPr bwMode="auto">
          <a:xfrm>
            <a:off x="1111904" y="1730253"/>
            <a:ext cx="6628448" cy="4075011"/>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Termosnímek</a:t>
            </a:r>
            <a:r>
              <a:rPr lang="cs-CZ" dirty="0" smtClean="0"/>
              <a:t> </a:t>
            </a:r>
            <a:r>
              <a:rPr lang="cs-CZ" smtClean="0"/>
              <a:t>datového rozvaděče</a:t>
            </a:r>
            <a:endParaRPr lang="cs-CZ"/>
          </a:p>
        </p:txBody>
      </p:sp>
      <p:sp>
        <p:nvSpPr>
          <p:cNvPr id="3" name="Zástupný symbol pro obsah 2"/>
          <p:cNvSpPr>
            <a:spLocks noGrp="1"/>
          </p:cNvSpPr>
          <p:nvPr>
            <p:ph idx="1"/>
          </p:nvPr>
        </p:nvSpPr>
        <p:spPr/>
        <p:txBody>
          <a:bodyPr/>
          <a:lstStyle/>
          <a:p>
            <a:endParaRPr lang="cs-CZ"/>
          </a:p>
        </p:txBody>
      </p:sp>
      <p:pic>
        <p:nvPicPr>
          <p:cNvPr id="1026" name="obrázek 52" descr="http://www.ccb.cz/images_aqua/2010/prosinec/12-molik-07x.jpg"/>
          <p:cNvPicPr>
            <a:picLocks noChangeAspect="1" noChangeArrowheads="1"/>
          </p:cNvPicPr>
          <p:nvPr/>
        </p:nvPicPr>
        <p:blipFill>
          <a:blip r:embed="rId2" cstate="print"/>
          <a:srcRect/>
          <a:stretch>
            <a:fillRect/>
          </a:stretch>
        </p:blipFill>
        <p:spPr bwMode="auto">
          <a:xfrm>
            <a:off x="827584" y="2636912"/>
            <a:ext cx="7574366" cy="2954263"/>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smtClean="0"/>
          </a:p>
          <a:p>
            <a:endParaRPr lang="cs-CZ" dirty="0" smtClean="0"/>
          </a:p>
          <a:p>
            <a:pPr algn="ctr">
              <a:buNone/>
            </a:pPr>
            <a:r>
              <a:rPr lang="cs-CZ" dirty="0" smtClean="0"/>
              <a:t>HRM</a:t>
            </a: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smtClean="0"/>
              <a:t>HRM systémy</a:t>
            </a:r>
          </a:p>
        </p:txBody>
      </p:sp>
      <p:sp>
        <p:nvSpPr>
          <p:cNvPr id="13315" name="Zástupný symbol pro obsah 2"/>
          <p:cNvSpPr>
            <a:spLocks noGrp="1"/>
          </p:cNvSpPr>
          <p:nvPr>
            <p:ph idx="1"/>
          </p:nvPr>
        </p:nvSpPr>
        <p:spPr/>
        <p:txBody>
          <a:bodyPr/>
          <a:lstStyle/>
          <a:p>
            <a:pPr>
              <a:buFontTx/>
              <a:buNone/>
            </a:pPr>
            <a:r>
              <a:rPr lang="cs-CZ" dirty="0" err="1" smtClean="0">
                <a:solidFill>
                  <a:srgbClr val="FF0000"/>
                </a:solidFill>
              </a:rPr>
              <a:t>Human</a:t>
            </a:r>
            <a:r>
              <a:rPr lang="cs-CZ" dirty="0" smtClean="0">
                <a:solidFill>
                  <a:srgbClr val="FF0000"/>
                </a:solidFill>
              </a:rPr>
              <a:t> </a:t>
            </a:r>
            <a:r>
              <a:rPr lang="cs-CZ" dirty="0" err="1" smtClean="0">
                <a:solidFill>
                  <a:srgbClr val="FF0000"/>
                </a:solidFill>
              </a:rPr>
              <a:t>Resouces</a:t>
            </a:r>
            <a:r>
              <a:rPr lang="cs-CZ" smtClean="0">
                <a:solidFill>
                  <a:srgbClr val="FF0000"/>
                </a:solidFill>
              </a:rPr>
              <a:t> Management </a:t>
            </a:r>
            <a:r>
              <a:rPr lang="cs-CZ" dirty="0" smtClean="0">
                <a:solidFill>
                  <a:srgbClr val="FF0000"/>
                </a:solidFill>
              </a:rPr>
              <a:t>= řízení lidských zdrojů (personalistika)</a:t>
            </a:r>
          </a:p>
          <a:p>
            <a:pPr>
              <a:buFontTx/>
              <a:buNone/>
            </a:pPr>
            <a:endParaRPr lang="cs-CZ" dirty="0" smtClean="0"/>
          </a:p>
          <a:p>
            <a:r>
              <a:rPr lang="cs-CZ" dirty="0" smtClean="0"/>
              <a:t>Jak najít klíčové zaměstnance?</a:t>
            </a:r>
          </a:p>
          <a:p>
            <a:r>
              <a:rPr lang="cs-CZ" dirty="0" smtClean="0"/>
              <a:t>Personalistika</a:t>
            </a:r>
          </a:p>
          <a:p>
            <a:r>
              <a:rPr lang="cs-CZ" dirty="0" smtClean="0"/>
              <a:t>Jak udržet klíčové zaměstnance?</a:t>
            </a:r>
          </a:p>
          <a:p>
            <a:r>
              <a:rPr lang="cs-CZ" dirty="0" smtClean="0"/>
              <a:t>Mzdy</a:t>
            </a:r>
          </a:p>
          <a:p>
            <a:r>
              <a:rPr lang="cs-CZ" dirty="0" smtClean="0"/>
              <a:t>Docházka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HRM</a:t>
            </a:r>
            <a:endParaRPr lang="cs-CZ" dirty="0"/>
          </a:p>
        </p:txBody>
      </p:sp>
      <p:sp>
        <p:nvSpPr>
          <p:cNvPr id="3" name="Zástupný symbol pro obsah 2"/>
          <p:cNvSpPr>
            <a:spLocks noGrp="1"/>
          </p:cNvSpPr>
          <p:nvPr>
            <p:ph idx="1"/>
          </p:nvPr>
        </p:nvSpPr>
        <p:spPr/>
        <p:txBody>
          <a:bodyPr/>
          <a:lstStyle/>
          <a:p>
            <a:endParaRPr lang="cs-CZ"/>
          </a:p>
        </p:txBody>
      </p:sp>
      <p:pic>
        <p:nvPicPr>
          <p:cNvPr id="1026" name="Picture 2" descr="http://t2.gstatic.com/images?q=tbn:ANd9GcQiD07PIQqxhBGklcLGylLXXLLDPyoFkHCALw7_zYSDBxQASjsE&amp;t=1"/>
          <p:cNvPicPr>
            <a:picLocks noChangeAspect="1" noChangeArrowheads="1"/>
          </p:cNvPicPr>
          <p:nvPr/>
        </p:nvPicPr>
        <p:blipFill>
          <a:blip r:embed="rId2" cstate="print"/>
          <a:srcRect/>
          <a:stretch>
            <a:fillRect/>
          </a:stretch>
        </p:blipFill>
        <p:spPr bwMode="auto">
          <a:xfrm>
            <a:off x="1305550" y="1642470"/>
            <a:ext cx="5858738" cy="44508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ECM</a:t>
            </a:r>
            <a:endParaRPr lang="cs-CZ" dirty="0"/>
          </a:p>
        </p:txBody>
      </p:sp>
      <p:sp>
        <p:nvSpPr>
          <p:cNvPr id="3" name="Zástupný symbol pro obsah 2"/>
          <p:cNvSpPr>
            <a:spLocks noGrp="1"/>
          </p:cNvSpPr>
          <p:nvPr>
            <p:ph idx="1"/>
          </p:nvPr>
        </p:nvSpPr>
        <p:spPr>
          <a:xfrm>
            <a:off x="323528" y="1340768"/>
            <a:ext cx="8229600" cy="4525963"/>
          </a:xfrm>
        </p:spPr>
        <p:txBody>
          <a:bodyPr/>
          <a:lstStyle/>
          <a:p>
            <a:pPr>
              <a:buNone/>
            </a:pPr>
            <a:r>
              <a:rPr lang="cs-CZ" dirty="0" smtClean="0"/>
              <a:t>Podniková data:</a:t>
            </a:r>
          </a:p>
          <a:p>
            <a:pPr>
              <a:buFontTx/>
              <a:buChar char="-"/>
            </a:pPr>
            <a:r>
              <a:rPr lang="cs-CZ" dirty="0" smtClean="0"/>
              <a:t>Všechny typy elektronických dat</a:t>
            </a:r>
          </a:p>
          <a:p>
            <a:pPr>
              <a:buFontTx/>
              <a:buChar char="-"/>
            </a:pPr>
            <a:r>
              <a:rPr lang="cs-CZ" dirty="0" smtClean="0">
                <a:solidFill>
                  <a:srgbClr val="C00000"/>
                </a:solidFill>
              </a:rPr>
              <a:t>Strukturovaná data </a:t>
            </a:r>
            <a:r>
              <a:rPr lang="cs-CZ" dirty="0" smtClean="0"/>
              <a:t>-&gt; v databázích</a:t>
            </a:r>
          </a:p>
          <a:p>
            <a:pPr>
              <a:buFontTx/>
              <a:buChar char="-"/>
            </a:pPr>
            <a:r>
              <a:rPr lang="cs-CZ" dirty="0" smtClean="0">
                <a:solidFill>
                  <a:srgbClr val="C00000"/>
                </a:solidFill>
              </a:rPr>
              <a:t>Nestrukturovaná data</a:t>
            </a:r>
            <a:r>
              <a:rPr lang="cs-CZ" dirty="0" smtClean="0"/>
              <a:t> – dokumenty, emaily, smlouvy, nabídky</a:t>
            </a:r>
          </a:p>
          <a:p>
            <a:pPr>
              <a:buFontTx/>
              <a:buChar char="-"/>
            </a:pPr>
            <a:r>
              <a:rPr lang="cs-CZ" dirty="0" smtClean="0"/>
              <a:t>Fotografie, videa, audio, web, …</a:t>
            </a:r>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HRM - moduly</a:t>
            </a:r>
            <a:endParaRPr lang="cs-CZ" dirty="0"/>
          </a:p>
        </p:txBody>
      </p:sp>
      <p:pic>
        <p:nvPicPr>
          <p:cNvPr id="4" name="Zástupný symbol pro obsah 3" descr="hrm_pes2.png"/>
          <p:cNvPicPr>
            <a:picLocks noGrp="1" noChangeAspect="1"/>
          </p:cNvPicPr>
          <p:nvPr>
            <p:ph idx="1"/>
          </p:nvPr>
        </p:nvPicPr>
        <p:blipFill>
          <a:blip r:embed="rId2" cstate="print"/>
          <a:stretch>
            <a:fillRect/>
          </a:stretch>
        </p:blipFill>
        <p:spPr>
          <a:xfrm>
            <a:off x="2208026" y="1600200"/>
            <a:ext cx="4727948" cy="4525963"/>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lstStyle/>
          <a:p>
            <a:r>
              <a:rPr lang="cs-CZ" dirty="0" smtClean="0"/>
              <a:t>Ukázka HRM</a:t>
            </a:r>
            <a:endParaRPr lang="cs-CZ" dirty="0"/>
          </a:p>
        </p:txBody>
      </p:sp>
      <p:sp>
        <p:nvSpPr>
          <p:cNvPr id="3" name="Zástupný symbol pro obsah 2"/>
          <p:cNvSpPr>
            <a:spLocks noGrp="1"/>
          </p:cNvSpPr>
          <p:nvPr>
            <p:ph idx="1"/>
          </p:nvPr>
        </p:nvSpPr>
        <p:spPr/>
        <p:txBody>
          <a:bodyPr/>
          <a:lstStyle/>
          <a:p>
            <a:endParaRPr lang="cs-CZ" dirty="0"/>
          </a:p>
        </p:txBody>
      </p:sp>
      <p:pic>
        <p:nvPicPr>
          <p:cNvPr id="34820" name="Picture 4" descr="http://i.d.com.com/i/dl/media/dlimage/14/99/33/149933_large.jpeg"/>
          <p:cNvPicPr>
            <a:picLocks noChangeAspect="1" noChangeArrowheads="1"/>
          </p:cNvPicPr>
          <p:nvPr/>
        </p:nvPicPr>
        <p:blipFill>
          <a:blip r:embed="rId2" cstate="print"/>
          <a:srcRect/>
          <a:stretch>
            <a:fillRect/>
          </a:stretch>
        </p:blipFill>
        <p:spPr bwMode="auto">
          <a:xfrm>
            <a:off x="1403648" y="1484784"/>
            <a:ext cx="6264696" cy="4698522"/>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Funkce HRM</a:t>
            </a:r>
            <a:endParaRPr lang="cs-CZ" dirty="0"/>
          </a:p>
        </p:txBody>
      </p:sp>
      <p:sp>
        <p:nvSpPr>
          <p:cNvPr id="3" name="Zástupný symbol pro obsah 2"/>
          <p:cNvSpPr>
            <a:spLocks noGrp="1"/>
          </p:cNvSpPr>
          <p:nvPr>
            <p:ph idx="1"/>
          </p:nvPr>
        </p:nvSpPr>
        <p:spPr/>
        <p:txBody>
          <a:bodyPr/>
          <a:lstStyle/>
          <a:p>
            <a:endParaRPr lang="cs-CZ"/>
          </a:p>
        </p:txBody>
      </p:sp>
      <p:pic>
        <p:nvPicPr>
          <p:cNvPr id="35842" name="Picture 2" descr="http://www.ccb.cz/images_aqua/2010/prosinec/12-sodomka-03x.jpg"/>
          <p:cNvPicPr>
            <a:picLocks noChangeAspect="1" noChangeArrowheads="1"/>
          </p:cNvPicPr>
          <p:nvPr/>
        </p:nvPicPr>
        <p:blipFill>
          <a:blip r:embed="rId2" cstate="print"/>
          <a:srcRect/>
          <a:stretch>
            <a:fillRect/>
          </a:stretch>
        </p:blipFill>
        <p:spPr bwMode="auto">
          <a:xfrm>
            <a:off x="1403648" y="1484784"/>
            <a:ext cx="6096000" cy="4438651"/>
          </a:xfrm>
          <a:prstGeom prst="rect">
            <a:avLst/>
          </a:prstGeom>
          <a:noFill/>
        </p:spPr>
      </p:pic>
      <p:sp>
        <p:nvSpPr>
          <p:cNvPr id="5" name="TextovéPole 4"/>
          <p:cNvSpPr txBox="1"/>
          <p:nvPr/>
        </p:nvSpPr>
        <p:spPr>
          <a:xfrm>
            <a:off x="539552" y="6165304"/>
            <a:ext cx="8208912" cy="307777"/>
          </a:xfrm>
          <a:prstGeom prst="rect">
            <a:avLst/>
          </a:prstGeom>
          <a:noFill/>
        </p:spPr>
        <p:txBody>
          <a:bodyPr wrap="square" rtlCol="0">
            <a:spAutoFit/>
          </a:bodyPr>
          <a:lstStyle/>
          <a:p>
            <a:r>
              <a:rPr lang="cs-CZ" sz="1400" dirty="0" smtClean="0"/>
              <a:t>Zdroj: http://www.</a:t>
            </a:r>
            <a:r>
              <a:rPr lang="cs-CZ" sz="1400" dirty="0" err="1" smtClean="0"/>
              <a:t>systemonline.cz</a:t>
            </a:r>
            <a:r>
              <a:rPr lang="cs-CZ" sz="1400" dirty="0" smtClean="0"/>
              <a:t>/</a:t>
            </a:r>
            <a:r>
              <a:rPr lang="cs-CZ" sz="1400" dirty="0" err="1" smtClean="0"/>
              <a:t>clanky</a:t>
            </a:r>
            <a:r>
              <a:rPr lang="cs-CZ" sz="1400" dirty="0" smtClean="0"/>
              <a:t>/</a:t>
            </a:r>
            <a:r>
              <a:rPr lang="cs-CZ" sz="1400" dirty="0" err="1" smtClean="0"/>
              <a:t>personalni</a:t>
            </a:r>
            <a:r>
              <a:rPr lang="cs-CZ" sz="1400" dirty="0" smtClean="0"/>
              <a:t>-</a:t>
            </a:r>
            <a:r>
              <a:rPr lang="cs-CZ" sz="1400" dirty="0" err="1" smtClean="0"/>
              <a:t>informacni</a:t>
            </a:r>
            <a:r>
              <a:rPr lang="cs-CZ" sz="1400" dirty="0" smtClean="0"/>
              <a:t>-</a:t>
            </a:r>
            <a:r>
              <a:rPr lang="cs-CZ" sz="1400" dirty="0" err="1" smtClean="0"/>
              <a:t>system</a:t>
            </a:r>
            <a:r>
              <a:rPr lang="cs-CZ" sz="1400" dirty="0" smtClean="0"/>
              <a:t>-budoucnosti.</a:t>
            </a:r>
            <a:r>
              <a:rPr lang="cs-CZ" sz="1400" dirty="0" err="1" smtClean="0"/>
              <a:t>htm</a:t>
            </a:r>
            <a:endParaRPr lang="cs-CZ" sz="1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82946" name="Picture 2" descr="http://www.cpp.edu/~wcweber/301/301slide/ch10301/img003.gif"/>
          <p:cNvPicPr>
            <a:picLocks noChangeAspect="1" noChangeArrowheads="1"/>
          </p:cNvPicPr>
          <p:nvPr/>
        </p:nvPicPr>
        <p:blipFill>
          <a:blip r:embed="rId3" cstate="print"/>
          <a:srcRect/>
          <a:stretch>
            <a:fillRect/>
          </a:stretch>
        </p:blipFill>
        <p:spPr bwMode="auto">
          <a:xfrm>
            <a:off x="1259632" y="692696"/>
            <a:ext cx="6848475" cy="5133975"/>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smtClean="0"/>
              <a:t>Employee selection tools</a:t>
            </a:r>
            <a:endParaRPr lang="cs-CZ" dirty="0"/>
          </a:p>
        </p:txBody>
      </p:sp>
      <p:sp>
        <p:nvSpPr>
          <p:cNvPr id="3" name="Zástupný symbol pro obsah 2"/>
          <p:cNvSpPr>
            <a:spLocks noGrp="1"/>
          </p:cNvSpPr>
          <p:nvPr>
            <p:ph idx="1"/>
          </p:nvPr>
        </p:nvSpPr>
        <p:spPr/>
        <p:txBody>
          <a:bodyPr/>
          <a:lstStyle/>
          <a:p>
            <a:r>
              <a:rPr lang="pl-PL" dirty="0" smtClean="0"/>
              <a:t>Interviews</a:t>
            </a:r>
          </a:p>
          <a:p>
            <a:r>
              <a:rPr lang="pl-PL" dirty="0" smtClean="0"/>
              <a:t>Background information</a:t>
            </a:r>
          </a:p>
          <a:p>
            <a:r>
              <a:rPr lang="pl-PL" dirty="0" smtClean="0"/>
              <a:t>References</a:t>
            </a:r>
          </a:p>
          <a:p>
            <a:r>
              <a:rPr lang="pl-PL" dirty="0" smtClean="0"/>
              <a:t>Paper tests</a:t>
            </a:r>
          </a:p>
          <a:p>
            <a:r>
              <a:rPr lang="pl-PL" dirty="0" smtClean="0"/>
              <a:t>Physical Ability tests</a:t>
            </a:r>
          </a:p>
          <a:p>
            <a:r>
              <a:rPr lang="pl-PL" dirty="0" smtClean="0"/>
              <a:t>Performance tests</a:t>
            </a: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Trendy v HRM</a:t>
            </a:r>
            <a:endParaRPr lang="cs-CZ" dirty="0"/>
          </a:p>
        </p:txBody>
      </p:sp>
      <p:sp>
        <p:nvSpPr>
          <p:cNvPr id="3" name="Zástupný symbol pro obsah 2"/>
          <p:cNvSpPr>
            <a:spLocks noGrp="1"/>
          </p:cNvSpPr>
          <p:nvPr>
            <p:ph idx="1"/>
          </p:nvPr>
        </p:nvSpPr>
        <p:spPr/>
        <p:txBody>
          <a:bodyPr/>
          <a:lstStyle/>
          <a:p>
            <a:r>
              <a:rPr lang="cs-CZ" dirty="0" err="1" smtClean="0"/>
              <a:t>Cloud</a:t>
            </a:r>
            <a:endParaRPr lang="cs-CZ" dirty="0" smtClean="0"/>
          </a:p>
          <a:p>
            <a:r>
              <a:rPr lang="cs-CZ" dirty="0" smtClean="0"/>
              <a:t>Procesní orientace</a:t>
            </a:r>
          </a:p>
          <a:p>
            <a:r>
              <a:rPr lang="cs-CZ" dirty="0" smtClean="0"/>
              <a:t>Systém upozorňování</a:t>
            </a:r>
          </a:p>
          <a:p>
            <a:r>
              <a:rPr lang="cs-CZ" dirty="0" smtClean="0"/>
              <a:t>Elektronické výplatní pásky</a:t>
            </a:r>
          </a:p>
          <a:p>
            <a:r>
              <a:rPr lang="cs-CZ" dirty="0" smtClean="0"/>
              <a:t>Docházka – plánování směn, technické prostředky pro evidenci (např. přes </a:t>
            </a:r>
            <a:r>
              <a:rPr lang="cs-CZ" dirty="0" err="1" smtClean="0"/>
              <a:t>smartphone</a:t>
            </a:r>
            <a:r>
              <a:rPr lang="cs-CZ" dirty="0" smtClean="0"/>
              <a:t>)</a:t>
            </a:r>
          </a:p>
          <a:p>
            <a:r>
              <a:rPr lang="cs-CZ" dirty="0" smtClean="0"/>
              <a:t>Mobilní aplikace pro podporu </a:t>
            </a:r>
            <a:r>
              <a:rPr lang="cs-CZ" smtClean="0"/>
              <a:t>workflow</a:t>
            </a:r>
            <a:endParaRPr lang="cs-CZ" dirty="0"/>
          </a:p>
        </p:txBody>
      </p:sp>
    </p:spTree>
    <p:extLst>
      <p:ext uri="{BB962C8B-B14F-4D97-AF65-F5344CB8AC3E}">
        <p14:creationId xmlns:p14="http://schemas.microsoft.com/office/powerpoint/2010/main" xmlns="" val="37249256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lstStyle/>
          <a:p>
            <a:r>
              <a:rPr lang="cs-CZ" sz="2400" dirty="0" smtClean="0">
                <a:hlinkClick r:id="rId2"/>
              </a:rPr>
              <a:t>www.</a:t>
            </a:r>
            <a:r>
              <a:rPr lang="cs-CZ" sz="2400" dirty="0" err="1" smtClean="0">
                <a:hlinkClick r:id="rId2"/>
              </a:rPr>
              <a:t>systemonline.cz</a:t>
            </a:r>
            <a:endParaRPr lang="cs-CZ" sz="2400" dirty="0" smtClean="0"/>
          </a:p>
          <a:p>
            <a:r>
              <a:rPr lang="cs-CZ" sz="2400" dirty="0" smtClean="0">
                <a:hlinkClick r:id="rId3"/>
              </a:rPr>
              <a:t>http://www.</a:t>
            </a:r>
            <a:r>
              <a:rPr lang="cs-CZ" sz="2400" dirty="0" err="1" smtClean="0">
                <a:hlinkClick r:id="rId3"/>
              </a:rPr>
              <a:t>systemonline.cz</a:t>
            </a:r>
            <a:r>
              <a:rPr lang="cs-CZ" sz="2400" dirty="0" smtClean="0">
                <a:hlinkClick r:id="rId3"/>
              </a:rPr>
              <a:t>/</a:t>
            </a:r>
            <a:r>
              <a:rPr lang="cs-CZ" sz="2400" dirty="0" err="1" smtClean="0">
                <a:hlinkClick r:id="rId3"/>
              </a:rPr>
              <a:t>prehled</a:t>
            </a:r>
            <a:r>
              <a:rPr lang="cs-CZ" sz="2400" dirty="0" smtClean="0">
                <a:hlinkClick r:id="rId3"/>
              </a:rPr>
              <a:t>-</a:t>
            </a:r>
            <a:r>
              <a:rPr lang="cs-CZ" sz="2400" dirty="0" err="1" smtClean="0">
                <a:hlinkClick r:id="rId3"/>
              </a:rPr>
              <a:t>informacnich</a:t>
            </a:r>
            <a:r>
              <a:rPr lang="cs-CZ" sz="2400" dirty="0" smtClean="0">
                <a:hlinkClick r:id="rId3"/>
              </a:rPr>
              <a:t>-</a:t>
            </a:r>
            <a:r>
              <a:rPr lang="cs-CZ" sz="2400" dirty="0" err="1" smtClean="0">
                <a:hlinkClick r:id="rId3"/>
              </a:rPr>
              <a:t>systemu</a:t>
            </a:r>
            <a:r>
              <a:rPr lang="cs-CZ" sz="2400" dirty="0" smtClean="0">
                <a:hlinkClick r:id="rId3"/>
              </a:rPr>
              <a:t>/</a:t>
            </a:r>
            <a:r>
              <a:rPr lang="cs-CZ" sz="2400" dirty="0" err="1" smtClean="0">
                <a:hlinkClick r:id="rId3"/>
              </a:rPr>
              <a:t>eam</a:t>
            </a:r>
            <a:r>
              <a:rPr lang="cs-CZ" sz="2400" dirty="0" smtClean="0">
                <a:hlinkClick r:id="rId3"/>
              </a:rPr>
              <a:t>-</a:t>
            </a:r>
            <a:r>
              <a:rPr lang="cs-CZ" sz="2400" dirty="0" err="1" smtClean="0">
                <a:hlinkClick r:id="rId3"/>
              </a:rPr>
              <a:t>systemy</a:t>
            </a:r>
            <a:r>
              <a:rPr lang="cs-CZ" sz="2400" dirty="0" smtClean="0">
                <a:hlinkClick r:id="rId3"/>
              </a:rPr>
              <a:t>/</a:t>
            </a:r>
            <a:endParaRPr lang="cs-CZ" sz="2400" dirty="0" smtClean="0"/>
          </a:p>
          <a:p>
            <a:r>
              <a:rPr lang="cs-CZ" sz="2400" dirty="0" smtClean="0">
                <a:hlinkClick r:id="rId4"/>
              </a:rPr>
              <a:t>http://www.</a:t>
            </a:r>
            <a:r>
              <a:rPr lang="cs-CZ" sz="2400" dirty="0" err="1" smtClean="0">
                <a:hlinkClick r:id="rId4"/>
              </a:rPr>
              <a:t>podnikovysystem.sk</a:t>
            </a:r>
            <a:r>
              <a:rPr lang="cs-CZ" sz="2400" dirty="0" smtClean="0">
                <a:hlinkClick r:id="rId4"/>
              </a:rPr>
              <a:t>/</a:t>
            </a:r>
            <a:r>
              <a:rPr lang="cs-CZ" sz="2400" dirty="0" err="1" smtClean="0">
                <a:hlinkClick r:id="rId4"/>
              </a:rPr>
              <a:t>podnikove</a:t>
            </a:r>
            <a:r>
              <a:rPr lang="cs-CZ" sz="2400" dirty="0" smtClean="0">
                <a:hlinkClick r:id="rId4"/>
              </a:rPr>
              <a:t>-</a:t>
            </a:r>
            <a:r>
              <a:rPr lang="cs-CZ" sz="2400" dirty="0" err="1" smtClean="0">
                <a:hlinkClick r:id="rId4"/>
              </a:rPr>
              <a:t>systemy</a:t>
            </a:r>
            <a:r>
              <a:rPr lang="cs-CZ" sz="2400" dirty="0" smtClean="0">
                <a:hlinkClick r:id="rId4"/>
              </a:rPr>
              <a:t>/</a:t>
            </a:r>
            <a:r>
              <a:rPr lang="cs-CZ" sz="2400" dirty="0" err="1" smtClean="0">
                <a:hlinkClick r:id="rId4"/>
              </a:rPr>
              <a:t>podnikove</a:t>
            </a:r>
            <a:r>
              <a:rPr lang="cs-CZ" sz="2400" dirty="0" smtClean="0">
                <a:hlinkClick r:id="rId4"/>
              </a:rPr>
              <a:t>-</a:t>
            </a:r>
            <a:r>
              <a:rPr lang="cs-CZ" sz="2400" dirty="0" err="1" smtClean="0">
                <a:hlinkClick r:id="rId4"/>
              </a:rPr>
              <a:t>systemy</a:t>
            </a:r>
            <a:r>
              <a:rPr lang="cs-CZ" sz="2400" dirty="0" smtClean="0">
                <a:hlinkClick r:id="rId4"/>
              </a:rPr>
              <a:t>-</a:t>
            </a:r>
            <a:r>
              <a:rPr lang="cs-CZ" sz="2400" dirty="0" err="1" smtClean="0">
                <a:hlinkClick r:id="rId4"/>
              </a:rPr>
              <a:t>eam</a:t>
            </a:r>
            <a:r>
              <a:rPr lang="cs-CZ" sz="2400" dirty="0" smtClean="0">
                <a:hlinkClick r:id="rId4"/>
              </a:rPr>
              <a:t>-</a:t>
            </a:r>
            <a:r>
              <a:rPr lang="cs-CZ" sz="2400" dirty="0" err="1" smtClean="0">
                <a:hlinkClick r:id="rId4"/>
              </a:rPr>
              <a:t>enterprise</a:t>
            </a:r>
            <a:r>
              <a:rPr lang="cs-CZ" sz="2400" dirty="0" smtClean="0">
                <a:hlinkClick r:id="rId4"/>
              </a:rPr>
              <a:t>-</a:t>
            </a:r>
            <a:r>
              <a:rPr lang="cs-CZ" sz="2400" dirty="0" err="1" smtClean="0">
                <a:hlinkClick r:id="rId4"/>
              </a:rPr>
              <a:t>asset</a:t>
            </a:r>
            <a:r>
              <a:rPr lang="cs-CZ" sz="2400" dirty="0" smtClean="0">
                <a:hlinkClick r:id="rId4"/>
              </a:rPr>
              <a:t>-management</a:t>
            </a:r>
            <a:endParaRPr lang="cs-CZ" sz="2400" dirty="0" smtClean="0"/>
          </a:p>
          <a:p>
            <a:r>
              <a:rPr lang="cs-CZ" sz="2400" dirty="0" smtClean="0"/>
              <a:t>Janoušek, I. – Kozák, J. – </a:t>
            </a:r>
            <a:r>
              <a:rPr lang="cs-CZ" sz="2400" dirty="0" err="1" smtClean="0"/>
              <a:t>Taraba</a:t>
            </a:r>
            <a:r>
              <a:rPr lang="cs-CZ" sz="2400" dirty="0" smtClean="0"/>
              <a:t>, O.: Technická diagnostika. SNTL Praha, 1988</a:t>
            </a:r>
          </a:p>
          <a:p>
            <a:r>
              <a:rPr lang="cs-CZ" sz="2400" dirty="0" smtClean="0"/>
              <a:t>Tvrdíková, M.: Aplikace moderních informačních technologií v řízení firmy. ČSSI, </a:t>
            </a:r>
            <a:r>
              <a:rPr lang="cs-CZ" sz="2400" dirty="0" err="1" smtClean="0"/>
              <a:t>Grada</a:t>
            </a:r>
            <a:r>
              <a:rPr lang="cs-CZ" sz="2400" dirty="0" smtClean="0"/>
              <a:t> 2008</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ECM</a:t>
            </a:r>
            <a:endParaRPr lang="cs-CZ" dirty="0"/>
          </a:p>
        </p:txBody>
      </p:sp>
      <p:sp>
        <p:nvSpPr>
          <p:cNvPr id="3" name="Zástupný symbol pro obsah 2"/>
          <p:cNvSpPr>
            <a:spLocks noGrp="1"/>
          </p:cNvSpPr>
          <p:nvPr>
            <p:ph idx="1"/>
          </p:nvPr>
        </p:nvSpPr>
        <p:spPr/>
        <p:txBody>
          <a:bodyPr/>
          <a:lstStyle/>
          <a:p>
            <a:pPr>
              <a:buNone/>
            </a:pPr>
            <a:r>
              <a:rPr lang="pl-PL" sz="2800" dirty="0" smtClean="0"/>
              <a:t>1.</a:t>
            </a:r>
            <a:r>
              <a:rPr lang="cs-CZ" sz="2800" dirty="0" smtClean="0"/>
              <a:t> </a:t>
            </a:r>
            <a:r>
              <a:rPr lang="cs-CZ" sz="2800" dirty="0" smtClean="0">
                <a:solidFill>
                  <a:srgbClr val="0070C0"/>
                </a:solidFill>
              </a:rPr>
              <a:t>vytěžování (</a:t>
            </a:r>
            <a:r>
              <a:rPr lang="cs-CZ" sz="2800" dirty="0" err="1" smtClean="0">
                <a:solidFill>
                  <a:srgbClr val="0070C0"/>
                </a:solidFill>
              </a:rPr>
              <a:t>capture</a:t>
            </a:r>
            <a:r>
              <a:rPr lang="cs-CZ" sz="2800" dirty="0" smtClean="0">
                <a:solidFill>
                  <a:srgbClr val="0070C0"/>
                </a:solidFill>
              </a:rPr>
              <a:t>) </a:t>
            </a:r>
            <a:r>
              <a:rPr lang="cs-CZ" sz="2800" dirty="0" smtClean="0"/>
              <a:t>– technologie a nástroje na získávání el. dokumentů.</a:t>
            </a:r>
          </a:p>
          <a:p>
            <a:pPr>
              <a:buNone/>
            </a:pPr>
            <a:r>
              <a:rPr lang="cs-CZ" sz="2800" dirty="0" smtClean="0"/>
              <a:t>2. </a:t>
            </a:r>
            <a:r>
              <a:rPr lang="cs-CZ" sz="2800" dirty="0" smtClean="0">
                <a:solidFill>
                  <a:srgbClr val="0070C0"/>
                </a:solidFill>
              </a:rPr>
              <a:t>řízení (</a:t>
            </a:r>
            <a:r>
              <a:rPr lang="cs-CZ" sz="2800" dirty="0" err="1" smtClean="0">
                <a:solidFill>
                  <a:srgbClr val="0070C0"/>
                </a:solidFill>
              </a:rPr>
              <a:t>manage</a:t>
            </a:r>
            <a:r>
              <a:rPr lang="cs-CZ" sz="2800" dirty="0" smtClean="0">
                <a:solidFill>
                  <a:srgbClr val="0070C0"/>
                </a:solidFill>
              </a:rPr>
              <a:t>) </a:t>
            </a:r>
            <a:r>
              <a:rPr lang="cs-CZ" sz="2800" dirty="0" smtClean="0"/>
              <a:t>– řízení přístupu k obsahu.</a:t>
            </a:r>
          </a:p>
          <a:p>
            <a:pPr>
              <a:buNone/>
            </a:pPr>
            <a:r>
              <a:rPr lang="cs-CZ" sz="2800" dirty="0" smtClean="0"/>
              <a:t>3. </a:t>
            </a:r>
            <a:r>
              <a:rPr lang="cs-CZ" sz="2800" dirty="0" smtClean="0">
                <a:solidFill>
                  <a:srgbClr val="0070C0"/>
                </a:solidFill>
              </a:rPr>
              <a:t>ukládaní (</a:t>
            </a:r>
            <a:r>
              <a:rPr lang="cs-CZ" sz="2800" dirty="0" err="1" smtClean="0">
                <a:solidFill>
                  <a:srgbClr val="0070C0"/>
                </a:solidFill>
              </a:rPr>
              <a:t>store</a:t>
            </a:r>
            <a:r>
              <a:rPr lang="cs-CZ" sz="2800" dirty="0" smtClean="0">
                <a:solidFill>
                  <a:srgbClr val="0070C0"/>
                </a:solidFill>
              </a:rPr>
              <a:t>) </a:t>
            </a:r>
            <a:r>
              <a:rPr lang="cs-CZ" sz="2800" dirty="0" smtClean="0"/>
              <a:t>– databáze a další úložiště pro ukládání dokumentů a </a:t>
            </a:r>
            <a:r>
              <a:rPr lang="cs-CZ" sz="2800" dirty="0" err="1" smtClean="0"/>
              <a:t>metadat</a:t>
            </a:r>
            <a:r>
              <a:rPr lang="cs-CZ" sz="2800" dirty="0" smtClean="0"/>
              <a:t>.</a:t>
            </a:r>
          </a:p>
          <a:p>
            <a:pPr>
              <a:buNone/>
            </a:pPr>
            <a:r>
              <a:rPr lang="cs-CZ" sz="2800" dirty="0" smtClean="0"/>
              <a:t>4. </a:t>
            </a:r>
            <a:r>
              <a:rPr lang="cs-CZ" sz="2800" dirty="0" smtClean="0">
                <a:solidFill>
                  <a:srgbClr val="0070C0"/>
                </a:solidFill>
              </a:rPr>
              <a:t>zabezpečení (</a:t>
            </a:r>
            <a:r>
              <a:rPr lang="cs-CZ" sz="2800" dirty="0" err="1" smtClean="0">
                <a:solidFill>
                  <a:srgbClr val="0070C0"/>
                </a:solidFill>
              </a:rPr>
              <a:t>preserve</a:t>
            </a:r>
            <a:r>
              <a:rPr lang="cs-CZ" sz="2800" dirty="0" smtClean="0">
                <a:solidFill>
                  <a:srgbClr val="0070C0"/>
                </a:solidFill>
              </a:rPr>
              <a:t>) </a:t>
            </a:r>
            <a:r>
              <a:rPr lang="cs-CZ" sz="2800" dirty="0" smtClean="0"/>
              <a:t>- zajištění jeho fyzické bezpečnosti dokumentu.</a:t>
            </a:r>
          </a:p>
          <a:p>
            <a:pPr>
              <a:buNone/>
            </a:pPr>
            <a:r>
              <a:rPr lang="cs-CZ" sz="2800" dirty="0" smtClean="0"/>
              <a:t>5. </a:t>
            </a:r>
            <a:r>
              <a:rPr lang="cs-CZ" sz="2800" dirty="0" smtClean="0">
                <a:solidFill>
                  <a:srgbClr val="0070C0"/>
                </a:solidFill>
              </a:rPr>
              <a:t>publikování (</a:t>
            </a:r>
            <a:r>
              <a:rPr lang="cs-CZ" sz="2800" dirty="0" err="1" smtClean="0">
                <a:solidFill>
                  <a:srgbClr val="0070C0"/>
                </a:solidFill>
              </a:rPr>
              <a:t>delivery</a:t>
            </a:r>
            <a:r>
              <a:rPr lang="cs-CZ" sz="2800" dirty="0" smtClean="0">
                <a:solidFill>
                  <a:srgbClr val="0070C0"/>
                </a:solidFill>
              </a:rPr>
              <a:t>) </a:t>
            </a:r>
            <a:r>
              <a:rPr lang="cs-CZ" sz="2800" dirty="0" smtClean="0"/>
              <a:t>-  prezentování obsahu uživateli</a:t>
            </a:r>
            <a:r>
              <a:rPr lang="cs-CZ" dirty="0" smtClean="0"/>
              <a:t>.</a:t>
            </a:r>
          </a:p>
          <a:p>
            <a:pPr>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Komponenty ECM</a:t>
            </a:r>
            <a:endParaRPr lang="cs-CZ" dirty="0"/>
          </a:p>
        </p:txBody>
      </p:sp>
      <p:sp>
        <p:nvSpPr>
          <p:cNvPr id="3" name="Zástupný symbol pro obsah 2"/>
          <p:cNvSpPr>
            <a:spLocks noGrp="1"/>
          </p:cNvSpPr>
          <p:nvPr>
            <p:ph idx="1"/>
          </p:nvPr>
        </p:nvSpPr>
        <p:spPr>
          <a:xfrm>
            <a:off x="457200" y="1340768"/>
            <a:ext cx="8229600" cy="4785395"/>
          </a:xfrm>
        </p:spPr>
        <p:txBody>
          <a:bodyPr/>
          <a:lstStyle/>
          <a:p>
            <a:r>
              <a:rPr lang="cs-CZ" sz="2200" dirty="0" smtClean="0"/>
              <a:t>Digitalizace dokumentů -</a:t>
            </a:r>
            <a:r>
              <a:rPr lang="en-US" sz="2200" dirty="0" smtClean="0"/>
              <a:t>Imaging</a:t>
            </a:r>
            <a:endParaRPr lang="cs-CZ" sz="2200" dirty="0" smtClean="0"/>
          </a:p>
          <a:p>
            <a:r>
              <a:rPr lang="en-US" sz="2200" dirty="0" err="1" smtClean="0"/>
              <a:t>Vyt</a:t>
            </a:r>
            <a:r>
              <a:rPr lang="cs-CZ" sz="2200" dirty="0" err="1" smtClean="0"/>
              <a:t>ěžování</a:t>
            </a:r>
            <a:r>
              <a:rPr lang="cs-CZ" sz="2200" dirty="0" smtClean="0"/>
              <a:t> dat - Data </a:t>
            </a:r>
            <a:r>
              <a:rPr lang="cs-CZ" sz="2200" dirty="0" err="1" smtClean="0"/>
              <a:t>Capture</a:t>
            </a:r>
            <a:endParaRPr lang="cs-CZ" sz="2200" dirty="0" smtClean="0"/>
          </a:p>
          <a:p>
            <a:r>
              <a:rPr lang="cs-CZ" sz="2200" dirty="0" smtClean="0"/>
              <a:t>Systém pro správu dokumentů - </a:t>
            </a:r>
            <a:r>
              <a:rPr lang="cs-CZ" sz="2200" dirty="0" err="1" smtClean="0"/>
              <a:t>Document</a:t>
            </a:r>
            <a:r>
              <a:rPr lang="cs-CZ" sz="2200" dirty="0" smtClean="0"/>
              <a:t> Management </a:t>
            </a:r>
            <a:r>
              <a:rPr lang="cs-CZ" sz="2200" dirty="0" err="1" smtClean="0"/>
              <a:t>System</a:t>
            </a:r>
            <a:endParaRPr lang="cs-CZ" sz="2200" dirty="0" smtClean="0"/>
          </a:p>
          <a:p>
            <a:r>
              <a:rPr lang="cs-CZ" sz="2200" dirty="0" smtClean="0"/>
              <a:t>Správa záznamů - </a:t>
            </a:r>
            <a:r>
              <a:rPr lang="cs-CZ" sz="2200" dirty="0" err="1" smtClean="0"/>
              <a:t>Records</a:t>
            </a:r>
            <a:r>
              <a:rPr lang="cs-CZ" sz="2200" dirty="0" smtClean="0"/>
              <a:t> Management</a:t>
            </a:r>
          </a:p>
          <a:p>
            <a:r>
              <a:rPr lang="cs-CZ" sz="2200" dirty="0" smtClean="0"/>
              <a:t>Archivace - </a:t>
            </a:r>
            <a:r>
              <a:rPr lang="cs-CZ" sz="2200" dirty="0" err="1" smtClean="0"/>
              <a:t>Archiving</a:t>
            </a:r>
            <a:endParaRPr lang="cs-CZ" sz="2200" dirty="0" smtClean="0"/>
          </a:p>
          <a:p>
            <a:r>
              <a:rPr lang="cs-CZ" sz="2200" dirty="0" smtClean="0"/>
              <a:t>Automatizace procesů - </a:t>
            </a:r>
            <a:r>
              <a:rPr lang="cs-CZ" sz="2200" dirty="0" err="1" smtClean="0"/>
              <a:t>Workflow</a:t>
            </a:r>
            <a:endParaRPr lang="cs-CZ" sz="2200" dirty="0" smtClean="0"/>
          </a:p>
          <a:p>
            <a:r>
              <a:rPr lang="cs-CZ" sz="2200" dirty="0" smtClean="0"/>
              <a:t>Týmová spolupráce - </a:t>
            </a:r>
            <a:r>
              <a:rPr lang="cs-CZ" sz="2200" dirty="0" err="1" smtClean="0"/>
              <a:t>Groupware</a:t>
            </a:r>
            <a:endParaRPr lang="cs-CZ" sz="2200" dirty="0" smtClean="0"/>
          </a:p>
          <a:p>
            <a:r>
              <a:rPr lang="cs-CZ" sz="2200" dirty="0" smtClean="0"/>
              <a:t>Správa webového obsahu - Web </a:t>
            </a:r>
            <a:r>
              <a:rPr lang="cs-CZ" sz="2200" dirty="0" err="1" smtClean="0"/>
              <a:t>Content</a:t>
            </a:r>
            <a:r>
              <a:rPr lang="cs-CZ" sz="2200" dirty="0" smtClean="0"/>
              <a:t> Management</a:t>
            </a:r>
          </a:p>
          <a:p>
            <a:r>
              <a:rPr lang="cs-CZ" sz="2200" dirty="0" smtClean="0"/>
              <a:t>Správa znalostí - </a:t>
            </a:r>
            <a:r>
              <a:rPr lang="cs-CZ" sz="2200" dirty="0" err="1" smtClean="0"/>
              <a:t>Knowledge</a:t>
            </a:r>
            <a:r>
              <a:rPr lang="cs-CZ" sz="2200" dirty="0" smtClean="0"/>
              <a:t> Management</a:t>
            </a:r>
          </a:p>
          <a:p>
            <a:r>
              <a:rPr lang="cs-CZ" sz="2200" dirty="0" smtClean="0"/>
              <a:t>Správa multimediálního obsahu - Digital </a:t>
            </a:r>
            <a:r>
              <a:rPr lang="cs-CZ" sz="2200" dirty="0" err="1" smtClean="0"/>
              <a:t>Asset</a:t>
            </a:r>
            <a:r>
              <a:rPr lang="cs-CZ" sz="2200" dirty="0" smtClean="0"/>
              <a:t> Management</a:t>
            </a:r>
          </a:p>
          <a:p>
            <a:endParaRPr lang="cs-CZ"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smtClean="0"/>
              <a:t>ECM komponenty</a:t>
            </a:r>
            <a:endParaRPr lang="cs-CZ" dirty="0"/>
          </a:p>
        </p:txBody>
      </p:sp>
      <p:sp>
        <p:nvSpPr>
          <p:cNvPr id="3" name="Zástupný symbol pro obsah 2"/>
          <p:cNvSpPr>
            <a:spLocks noGrp="1"/>
          </p:cNvSpPr>
          <p:nvPr>
            <p:ph idx="1"/>
          </p:nvPr>
        </p:nvSpPr>
        <p:spPr/>
        <p:txBody>
          <a:bodyPr/>
          <a:lstStyle/>
          <a:p>
            <a:endParaRPr lang="cs-CZ"/>
          </a:p>
        </p:txBody>
      </p:sp>
      <p:pic>
        <p:nvPicPr>
          <p:cNvPr id="4" name="Picture 2" descr="http://protikmukhopadhyay.files.wordpress.com/2011/09/ecm-overview.gif"/>
          <p:cNvPicPr>
            <a:picLocks noChangeAspect="1" noChangeArrowheads="1"/>
          </p:cNvPicPr>
          <p:nvPr/>
        </p:nvPicPr>
        <p:blipFill>
          <a:blip r:embed="rId2" cstate="print"/>
          <a:srcRect/>
          <a:stretch>
            <a:fillRect/>
          </a:stretch>
        </p:blipFill>
        <p:spPr bwMode="auto">
          <a:xfrm>
            <a:off x="2195736" y="1556792"/>
            <a:ext cx="5048250" cy="49625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Digitalizace dokumentů</a:t>
            </a:r>
            <a:endParaRPr lang="cs-CZ" dirty="0"/>
          </a:p>
        </p:txBody>
      </p:sp>
      <p:sp>
        <p:nvSpPr>
          <p:cNvPr id="3" name="Zástupný symbol pro obsah 2"/>
          <p:cNvSpPr>
            <a:spLocks noGrp="1"/>
          </p:cNvSpPr>
          <p:nvPr>
            <p:ph idx="1"/>
          </p:nvPr>
        </p:nvSpPr>
        <p:spPr/>
        <p:txBody>
          <a:bodyPr/>
          <a:lstStyle/>
          <a:p>
            <a:r>
              <a:rPr lang="cs-CZ" dirty="0" smtClean="0"/>
              <a:t>Příprava dokumentů</a:t>
            </a:r>
          </a:p>
          <a:p>
            <a:r>
              <a:rPr lang="cs-CZ" dirty="0" err="1" smtClean="0"/>
              <a:t>Scanování</a:t>
            </a:r>
            <a:endParaRPr lang="cs-CZ" dirty="0" smtClean="0"/>
          </a:p>
          <a:p>
            <a:r>
              <a:rPr lang="cs-CZ" dirty="0" smtClean="0"/>
              <a:t>Rozpoznání – OCR</a:t>
            </a:r>
          </a:p>
          <a:p>
            <a:r>
              <a:rPr lang="cs-CZ" dirty="0" smtClean="0"/>
              <a:t>Indexace -&gt; </a:t>
            </a:r>
            <a:r>
              <a:rPr lang="cs-CZ" dirty="0" err="1" smtClean="0"/>
              <a:t>metadata</a:t>
            </a:r>
            <a:endParaRPr lang="cs-CZ" dirty="0" smtClean="0"/>
          </a:p>
          <a:p>
            <a:r>
              <a:rPr lang="cs-CZ" dirty="0" smtClean="0"/>
              <a:t>Verifikace, validace</a:t>
            </a:r>
          </a:p>
          <a:p>
            <a:r>
              <a:rPr lang="cs-CZ" dirty="0" smtClean="0"/>
              <a:t>uložení</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Indexace</a:t>
            </a:r>
            <a:endParaRPr lang="cs-CZ" dirty="0"/>
          </a:p>
        </p:txBody>
      </p:sp>
      <p:sp>
        <p:nvSpPr>
          <p:cNvPr id="3" name="Zástupný symbol pro obsah 2"/>
          <p:cNvSpPr>
            <a:spLocks noGrp="1"/>
          </p:cNvSpPr>
          <p:nvPr>
            <p:ph idx="1"/>
          </p:nvPr>
        </p:nvSpPr>
        <p:spPr/>
        <p:txBody>
          <a:bodyPr/>
          <a:lstStyle/>
          <a:p>
            <a:r>
              <a:rPr lang="cs-CZ" dirty="0" smtClean="0">
                <a:solidFill>
                  <a:srgbClr val="C00000"/>
                </a:solidFill>
              </a:rPr>
              <a:t>Ruční</a:t>
            </a:r>
            <a:r>
              <a:rPr lang="cs-CZ" dirty="0" smtClean="0"/>
              <a:t> – po </a:t>
            </a:r>
            <a:r>
              <a:rPr lang="cs-CZ" dirty="0" err="1" smtClean="0"/>
              <a:t>nascanování</a:t>
            </a:r>
            <a:r>
              <a:rPr lang="cs-CZ" dirty="0" smtClean="0"/>
              <a:t> pouze identifikační číslo</a:t>
            </a:r>
          </a:p>
          <a:p>
            <a:r>
              <a:rPr lang="cs-CZ" dirty="0" err="1" smtClean="0">
                <a:solidFill>
                  <a:srgbClr val="C00000"/>
                </a:solidFill>
              </a:rPr>
              <a:t>Polouatomatická</a:t>
            </a:r>
            <a:endParaRPr lang="cs-CZ" dirty="0" smtClean="0">
              <a:solidFill>
                <a:srgbClr val="C00000"/>
              </a:solidFill>
            </a:endParaRPr>
          </a:p>
          <a:p>
            <a:r>
              <a:rPr lang="cs-CZ" dirty="0" smtClean="0">
                <a:solidFill>
                  <a:srgbClr val="C00000"/>
                </a:solidFill>
              </a:rPr>
              <a:t>Automatická</a:t>
            </a:r>
            <a:r>
              <a:rPr lang="cs-CZ" dirty="0" smtClean="0"/>
              <a:t> – systém generuje všechny indexy sám</a:t>
            </a:r>
            <a:endParaRPr lang="cs-CZ"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55108a44a1d833aacc1233247ec67bfede9737d"/>
</p:tagLst>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1529</TotalTime>
  <Words>966</Words>
  <Application>Microsoft Office PowerPoint</Application>
  <PresentationFormat>Předvádění na obrazovce (4:3)</PresentationFormat>
  <Paragraphs>232</Paragraphs>
  <Slides>46</Slides>
  <Notes>4</Notes>
  <HiddenSlides>0</HiddenSlides>
  <MMClips>0</MMClips>
  <ScaleCrop>false</ScaleCrop>
  <HeadingPairs>
    <vt:vector size="4" baseType="variant">
      <vt:variant>
        <vt:lpstr>Motiv</vt:lpstr>
      </vt:variant>
      <vt:variant>
        <vt:i4>1</vt:i4>
      </vt:variant>
      <vt:variant>
        <vt:lpstr>Nadpisy snímků</vt:lpstr>
      </vt:variant>
      <vt:variant>
        <vt:i4>46</vt:i4>
      </vt:variant>
    </vt:vector>
  </HeadingPairs>
  <TitlesOfParts>
    <vt:vector size="47" baseType="lpstr">
      <vt:lpstr>Výchozí návrh</vt:lpstr>
      <vt:lpstr>Informační systémy ECM, EAM, HRM, SCM</vt:lpstr>
      <vt:lpstr>ECM systémy</vt:lpstr>
      <vt:lpstr>Cíl ECM</vt:lpstr>
      <vt:lpstr>ECM</vt:lpstr>
      <vt:lpstr>Struktura ECM</vt:lpstr>
      <vt:lpstr>Komponenty ECM</vt:lpstr>
      <vt:lpstr>ECM komponenty</vt:lpstr>
      <vt:lpstr>Digitalizace dokumentů</vt:lpstr>
      <vt:lpstr>Indexace</vt:lpstr>
      <vt:lpstr>Scanování - technologie</vt:lpstr>
      <vt:lpstr>DMS</vt:lpstr>
      <vt:lpstr>Oběh dokumentů</vt:lpstr>
      <vt:lpstr>Účel DMS</vt:lpstr>
      <vt:lpstr>ECM technologie</vt:lpstr>
      <vt:lpstr>Pořízení ECM – studie proveditelnosti</vt:lpstr>
      <vt:lpstr>Workflow systémy</vt:lpstr>
      <vt:lpstr>Workflow</vt:lpstr>
      <vt:lpstr>Typy workflow</vt:lpstr>
      <vt:lpstr>Workflow – technologické členění</vt:lpstr>
      <vt:lpstr>Workflow z hlediska orientace na procesy</vt:lpstr>
      <vt:lpstr>Workflow</vt:lpstr>
      <vt:lpstr>Referenční model workflow</vt:lpstr>
      <vt:lpstr>Snímek 23</vt:lpstr>
      <vt:lpstr>Snímek 24</vt:lpstr>
      <vt:lpstr>EAM systémy</vt:lpstr>
      <vt:lpstr>Asset = majetek -&gt; zdroje</vt:lpstr>
      <vt:lpstr>Snímek 27</vt:lpstr>
      <vt:lpstr>Funkce EAM</vt:lpstr>
      <vt:lpstr>Cíle EAM</vt:lpstr>
      <vt:lpstr>EAM</vt:lpstr>
      <vt:lpstr>Technická diagnostika</vt:lpstr>
      <vt:lpstr>Vibrodiagnostika</vt:lpstr>
      <vt:lpstr>Vibrace</vt:lpstr>
      <vt:lpstr>Ventilátor – vadné ložisko</vt:lpstr>
      <vt:lpstr>Ukázka výstupu</vt:lpstr>
      <vt:lpstr>Termosnímek datového rozvaděče</vt:lpstr>
      <vt:lpstr>Snímek 37</vt:lpstr>
      <vt:lpstr>HRM systémy</vt:lpstr>
      <vt:lpstr>Cíle HRM</vt:lpstr>
      <vt:lpstr>HRM - moduly</vt:lpstr>
      <vt:lpstr>Ukázka HRM</vt:lpstr>
      <vt:lpstr>Funkce HRM</vt:lpstr>
      <vt:lpstr>Snímek 43</vt:lpstr>
      <vt:lpstr>Employee selection tools</vt:lpstr>
      <vt:lpstr>Trendy v HRM</vt:lpstr>
      <vt:lpstr>Literatura</vt:lpstr>
    </vt:vector>
  </TitlesOfParts>
  <Company>Kovo, Informační systémy a. 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Informační systémy  CRM SYSTÉMY</dc:title>
  <dc:creator>Danel</dc:creator>
  <cp:lastModifiedBy>Roman Danel</cp:lastModifiedBy>
  <cp:revision>91</cp:revision>
  <dcterms:created xsi:type="dcterms:W3CDTF">2009-04-08T21:23:14Z</dcterms:created>
  <dcterms:modified xsi:type="dcterms:W3CDTF">2015-06-14T09:24:04Z</dcterms:modified>
</cp:coreProperties>
</file>